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89" r:id="rId2"/>
    <p:sldId id="286" r:id="rId3"/>
    <p:sldId id="287" r:id="rId4"/>
    <p:sldId id="290" r:id="rId5"/>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8" d="100"/>
          <a:sy n="48" d="100"/>
        </p:scale>
        <p:origin x="224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619"/>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2022/9/8</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3463"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269"/>
            <a:ext cx="5389563" cy="38871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044"/>
            <a:ext cx="2919413" cy="49561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044"/>
            <a:ext cx="2919412" cy="495619"/>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 令和４年７月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7" name="テキスト ボックス 66"/>
            <p:cNvSpPr txBox="1"/>
            <p:nvPr/>
          </p:nvSpPr>
          <p:spPr>
            <a:xfrm>
              <a:off x="3361541" y="2212015"/>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rPr>
                  <a:t>直島文化村、福武財団、直島町、ツアー参加者</a:t>
                </a:r>
                <a:endParaRPr kumimoji="1" lang="ja-JP" altLang="en-US" sz="1600" dirty="0">
                  <a:solidFill>
                    <a:sysClr val="windowText" lastClr="000000"/>
                  </a:solidFill>
                  <a:latin typeface="メイリオ" panose="020B0604030504040204" pitchFamily="50" charset="-128"/>
                  <a:ea typeface="メイリオ" panose="020B0604030504040204" pitchFamily="50" charset="-128"/>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0"/>
            <a:ext cx="6458043" cy="472555"/>
            <a:chOff x="185556" y="3407740"/>
            <a:chExt cx="6458043" cy="579529"/>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9"/>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rPr>
                <a:t>㈱直島文化村　</a:t>
              </a:r>
              <a:endParaRPr kumimoji="1" lang="ja-JP" altLang="en-US" sz="1600" dirty="0">
                <a:solidFill>
                  <a:sysClr val="windowText" lastClr="000000"/>
                </a:solidFill>
                <a:latin typeface="メイリオ" panose="020B0604030504040204" pitchFamily="50" charset="-128"/>
                <a:ea typeface="メイリオ" panose="020B0604030504040204" pitchFamily="50" charset="-128"/>
              </a:endParaRP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rPr>
                <a:t>香川県香川郡直島町</a:t>
              </a:r>
              <a:r>
                <a:rPr kumimoji="1" lang="en-US" altLang="ja-JP" sz="1600" dirty="0" smtClean="0">
                  <a:solidFill>
                    <a:sysClr val="windowText" lastClr="000000"/>
                  </a:solidFill>
                  <a:latin typeface="メイリオ" panose="020B0604030504040204" pitchFamily="50" charset="-128"/>
                  <a:ea typeface="メイリオ" panose="020B0604030504040204" pitchFamily="50" charset="-128"/>
                </a:rPr>
                <a:t>850-2</a:t>
              </a:r>
              <a:endParaRPr kumimoji="1" lang="ja-JP" altLang="en-US" sz="1600" dirty="0">
                <a:solidFill>
                  <a:sysClr val="windowText" lastClr="000000"/>
                </a:solidFill>
                <a:latin typeface="メイリオ" panose="020B0604030504040204" pitchFamily="50" charset="-128"/>
                <a:ea typeface="メイリオ" panose="020B0604030504040204" pitchFamily="50" charset="-128"/>
              </a:endParaRPr>
            </a:p>
          </p:txBody>
        </p:sp>
      </p:grpSp>
      <p:grpSp>
        <p:nvGrpSpPr>
          <p:cNvPr id="125" name="グループ化 124"/>
          <p:cNvGrpSpPr/>
          <p:nvPr/>
        </p:nvGrpSpPr>
        <p:grpSpPr>
          <a:xfrm>
            <a:off x="166000" y="5549233"/>
            <a:ext cx="6416095" cy="479637"/>
            <a:chOff x="205683" y="9242152"/>
            <a:chExt cx="6416095" cy="559766"/>
          </a:xfrm>
        </p:grpSpPr>
        <p:grpSp>
          <p:nvGrpSpPr>
            <p:cNvPr id="126" name="グループ化 125"/>
            <p:cNvGrpSpPr/>
            <p:nvPr/>
          </p:nvGrpSpPr>
          <p:grpSpPr>
            <a:xfrm>
              <a:off x="205683" y="9242152"/>
              <a:ext cx="6416095" cy="559766"/>
              <a:chOff x="185556" y="3399050"/>
              <a:chExt cx="6416095" cy="588216"/>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50"/>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ysClr val="windowText" lastClr="000000"/>
                  </a:solidFill>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79182" y="1639900"/>
            <a:ext cx="4932619" cy="348813"/>
          </a:xfrm>
          <a:prstGeom prst="rect">
            <a:avLst/>
          </a:prstGeom>
          <a:noFill/>
          <a:ln>
            <a:noFill/>
          </a:ln>
        </p:spPr>
        <p:txBody>
          <a:bodyPr wrap="square" rtlCol="0">
            <a:spAutoFit/>
          </a:bodyPr>
          <a:lstStyle/>
          <a:p>
            <a:pPr algn="ctr">
              <a:lnSpc>
                <a:spcPts val="1000"/>
              </a:lnSpc>
            </a:pPr>
            <a:r>
              <a:rPr kumimoji="1" lang="ja-JP" altLang="en-US" sz="1600" dirty="0" smtClean="0">
                <a:latin typeface="メイリオ" panose="020B0604030504040204" pitchFamily="50" charset="-128"/>
                <a:ea typeface="メイリオ" panose="020B0604030504040204" pitchFamily="50" charset="-128"/>
              </a:rPr>
              <a:t>直島建築鑑賞ツアー</a:t>
            </a:r>
            <a:endParaRPr kumimoji="1" lang="en-US" altLang="ja-JP" sz="1600" dirty="0" smtClean="0">
              <a:latin typeface="メイリオ" panose="020B0604030504040204" pitchFamily="50" charset="-128"/>
              <a:ea typeface="メイリオ" panose="020B0604030504040204" pitchFamily="50" charset="-128"/>
            </a:endParaRPr>
          </a:p>
          <a:p>
            <a:pPr algn="ctr">
              <a:lnSpc>
                <a:spcPts val="1000"/>
              </a:lnSpc>
            </a:pPr>
            <a:r>
              <a:rPr kumimoji="1" lang="en-US" altLang="ja-JP" sz="800" dirty="0">
                <a:latin typeface="メイリオ" panose="020B0604030504040204" pitchFamily="50" charset="-128"/>
                <a:ea typeface="メイリオ" panose="020B0604030504040204" pitchFamily="50" charset="-128"/>
              </a:rPr>
              <a:t>https://benesse-artsite.jp/stay/benessehouse/program/naoshimakenchiku2022.html</a:t>
            </a:r>
            <a:endParaRPr kumimoji="1" lang="en-US" altLang="ja-JP" sz="800" dirty="0" smtClean="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a:t>
              </a:r>
              <a:endParaRPr kumimoji="1" lang="ja-JP" altLang="en-US" dirty="0">
                <a:solidFill>
                  <a:sysClr val="windowText" lastClr="000000"/>
                </a:solidFill>
              </a:endParaRPr>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a:t>
              </a:r>
              <a:endParaRPr kumimoji="1" lang="ja-JP" altLang="en-US" dirty="0">
                <a:solidFill>
                  <a:sysClr val="windowText" lastClr="000000"/>
                </a:solidFill>
              </a:endParaRPr>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69" name="グループ化 168"/>
          <p:cNvGrpSpPr/>
          <p:nvPr/>
        </p:nvGrpSpPr>
        <p:grpSpPr>
          <a:xfrm>
            <a:off x="180208" y="7488023"/>
            <a:ext cx="6484492" cy="429982"/>
            <a:chOff x="185556" y="3404919"/>
            <a:chExt cx="6484492" cy="582347"/>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84530" y="3404919"/>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198304" y="7780823"/>
              <a:ext cx="1347494"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15</a:t>
              </a:r>
              <a:r>
                <a:rPr kumimoji="1" lang="ja-JP" altLang="en-US" sz="1200" b="1" dirty="0" smtClean="0">
                  <a:latin typeface="メイリオ" panose="020B0604030504040204" pitchFamily="50" charset="-128"/>
                  <a:ea typeface="メイリオ" panose="020B0604030504040204" pitchFamily="50" charset="-128"/>
                </a:rPr>
                <a:t>人程度</a:t>
              </a:r>
              <a:endParaRPr kumimoji="1" lang="en-US" altLang="ja-JP" sz="12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
        <p:nvSpPr>
          <p:cNvPr id="89" name="正方形/長方形 88"/>
          <p:cNvSpPr/>
          <p:nvPr/>
        </p:nvSpPr>
        <p:spPr>
          <a:xfrm>
            <a:off x="1665696" y="5759141"/>
            <a:ext cx="2078962" cy="1997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t>087-892-3246</a:t>
            </a:r>
            <a:endParaRPr kumimoji="1" lang="ja-JP" altLang="en-US" dirty="0" smtClean="0"/>
          </a:p>
        </p:txBody>
      </p:sp>
      <p:sp>
        <p:nvSpPr>
          <p:cNvPr id="90" name="正方形/長方形 89"/>
          <p:cNvSpPr/>
          <p:nvPr/>
        </p:nvSpPr>
        <p:spPr>
          <a:xfrm>
            <a:off x="1763048" y="8419153"/>
            <a:ext cx="4867595" cy="646331"/>
          </a:xfrm>
          <a:prstGeom prst="rect">
            <a:avLst/>
          </a:prstGeom>
        </p:spPr>
        <p:txBody>
          <a:bodyPr wrap="square">
            <a:spAutoFit/>
          </a:bodyPr>
          <a:lstStyle/>
          <a:p>
            <a:r>
              <a:rPr kumimoji="1" lang="ja-JP" altLang="en-US" sz="1200" dirty="0" smtClean="0"/>
              <a:t>（大声なし</a:t>
            </a:r>
            <a:r>
              <a:rPr kumimoji="1" lang="ja-JP" altLang="en-US" sz="1200" dirty="0"/>
              <a:t>と判断した</a:t>
            </a:r>
            <a:r>
              <a:rPr kumimoji="1" lang="ja-JP" altLang="en-US" sz="1200" dirty="0" smtClean="0"/>
              <a:t>理由）</a:t>
            </a:r>
            <a:endParaRPr kumimoji="1" lang="en-US" altLang="ja-JP" sz="1200" dirty="0" smtClean="0"/>
          </a:p>
          <a:p>
            <a:r>
              <a:rPr kumimoji="1" lang="ja-JP" altLang="en-US" sz="1200" dirty="0" smtClean="0"/>
              <a:t>　　参加者等が、通常よりも大きな声量で、反復・継続的に声を</a:t>
            </a:r>
            <a:endParaRPr kumimoji="1" lang="en-US" altLang="ja-JP" sz="1200" dirty="0" smtClean="0"/>
          </a:p>
          <a:p>
            <a:r>
              <a:rPr kumimoji="1" lang="ja-JP" altLang="en-US" sz="1200" dirty="0"/>
              <a:t>　</a:t>
            </a:r>
            <a:r>
              <a:rPr kumimoji="1" lang="ja-JP" altLang="en-US" sz="1200" dirty="0" smtClean="0"/>
              <a:t>　発するイベント</a:t>
            </a:r>
            <a:r>
              <a:rPr kumimoji="1" lang="ja-JP" altLang="en-US" sz="1200" dirty="0"/>
              <a:t>で</a:t>
            </a:r>
            <a:r>
              <a:rPr kumimoji="1" lang="ja-JP" altLang="en-US" sz="1200" dirty="0" smtClean="0"/>
              <a:t>はない</a:t>
            </a:r>
            <a:endParaRPr kumimoji="1" lang="ja-JP" altLang="en-US" sz="1200" dirty="0"/>
          </a:p>
        </p:txBody>
      </p:sp>
      <p:sp>
        <p:nvSpPr>
          <p:cNvPr id="93" name="正方形/長方形 92"/>
          <p:cNvSpPr/>
          <p:nvPr/>
        </p:nvSpPr>
        <p:spPr>
          <a:xfrm>
            <a:off x="3029755" y="2975920"/>
            <a:ext cx="2078962" cy="1997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latin typeface="メイリオ" panose="020B0604030504040204" pitchFamily="50" charset="-128"/>
                <a:ea typeface="メイリオ" panose="020B0604030504040204" pitchFamily="50" charset="-128"/>
              </a:rPr>
              <a:t>別紙の通り</a:t>
            </a:r>
            <a:endParaRPr kumimoji="1" lang="en-US" altLang="ja-JP" sz="1600" dirty="0" smtClean="0">
              <a:latin typeface="メイリオ" panose="020B0604030504040204" pitchFamily="50" charset="-128"/>
              <a:ea typeface="メイリオ" panose="020B0604030504040204" pitchFamily="50" charset="-128"/>
            </a:endParaRPr>
          </a:p>
        </p:txBody>
      </p:sp>
      <p:sp>
        <p:nvSpPr>
          <p:cNvPr id="94" name="正方形/長方形 93"/>
          <p:cNvSpPr/>
          <p:nvPr/>
        </p:nvSpPr>
        <p:spPr>
          <a:xfrm>
            <a:off x="3029755" y="3709832"/>
            <a:ext cx="2078962" cy="1997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latin typeface="メイリオ" panose="020B0604030504040204" pitchFamily="50" charset="-128"/>
                <a:ea typeface="メイリオ" panose="020B0604030504040204" pitchFamily="50" charset="-128"/>
              </a:rPr>
              <a:t>別紙の通り</a:t>
            </a:r>
            <a:endParaRPr kumimoji="1" lang="en-US" altLang="ja-JP" sz="1600" dirty="0" smtClean="0">
              <a:latin typeface="メイリオ" panose="020B0604030504040204" pitchFamily="50" charset="-128"/>
              <a:ea typeface="メイリオ" panose="020B0604030504040204" pitchFamily="50" charset="-128"/>
            </a:endParaRPr>
          </a:p>
        </p:txBody>
      </p:sp>
      <p:sp>
        <p:nvSpPr>
          <p:cNvPr id="95" name="正方形/長方形 94"/>
          <p:cNvSpPr/>
          <p:nvPr/>
        </p:nvSpPr>
        <p:spPr>
          <a:xfrm>
            <a:off x="3032498" y="4162584"/>
            <a:ext cx="2078962" cy="1997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latin typeface="メイリオ" panose="020B0604030504040204" pitchFamily="50" charset="-128"/>
                <a:ea typeface="メイリオ" panose="020B0604030504040204" pitchFamily="50" charset="-128"/>
              </a:rPr>
              <a:t>別紙の通り</a:t>
            </a:r>
            <a:endParaRPr kumimoji="1" lang="en-US" altLang="ja-JP" sz="1600" dirty="0" smtClean="0">
              <a:latin typeface="メイリオ" panose="020B0604030504040204" pitchFamily="50" charset="-128"/>
              <a:ea typeface="メイリオ" panose="020B0604030504040204" pitchFamily="50" charset="-128"/>
            </a:endParaRPr>
          </a:p>
        </p:txBody>
      </p:sp>
      <p:sp>
        <p:nvSpPr>
          <p:cNvPr id="81" name="テキスト ボックス 80"/>
          <p:cNvSpPr txBox="1"/>
          <p:nvPr/>
        </p:nvSpPr>
        <p:spPr>
          <a:xfrm>
            <a:off x="2187173" y="7592194"/>
            <a:ext cx="1347494"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15</a:t>
            </a:r>
            <a:r>
              <a:rPr kumimoji="1" lang="ja-JP" altLang="en-US" sz="1200" b="1" dirty="0" smtClean="0">
                <a:latin typeface="メイリオ" panose="020B0604030504040204" pitchFamily="50" charset="-128"/>
                <a:ea typeface="メイリオ" panose="020B0604030504040204" pitchFamily="50" charset="-128"/>
              </a:rPr>
              <a:t>人程度</a:t>
            </a: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826292"/>
            <a:chOff x="290460" y="2339405"/>
            <a:chExt cx="6387284" cy="2826292"/>
          </a:xfrm>
        </p:grpSpPr>
        <p:sp>
          <p:nvSpPr>
            <p:cNvPr id="43" name="角丸四角形 42"/>
            <p:cNvSpPr/>
            <p:nvPr/>
          </p:nvSpPr>
          <p:spPr>
            <a:xfrm>
              <a:off x="1732166" y="2360157"/>
              <a:ext cx="4945578" cy="280493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82629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310768" y="2379015"/>
              <a:ext cx="4281536" cy="2144177"/>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大声あり」のイベントの場合は除く。）や適切なマスク（不織布マスクを推奨。以下同じ。）の正しい着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0460" y="5379216"/>
            <a:ext cx="6394142" cy="1512126"/>
            <a:chOff x="283602" y="2662247"/>
            <a:chExt cx="6394142" cy="1512126"/>
          </a:xfrm>
        </p:grpSpPr>
        <p:sp>
          <p:nvSpPr>
            <p:cNvPr id="52" name="角丸四角形 51"/>
            <p:cNvSpPr/>
            <p:nvPr/>
          </p:nvSpPr>
          <p:spPr>
            <a:xfrm>
              <a:off x="1732166" y="2662247"/>
              <a:ext cx="4945578" cy="15035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83602" y="2662247"/>
              <a:ext cx="1300216" cy="1512126"/>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894170" y="295325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7890" y="3530616"/>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57890" y="2792835"/>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894170" y="36234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951711"/>
            <a:ext cx="6387284" cy="764531"/>
            <a:chOff x="290460" y="2790218"/>
            <a:chExt cx="6387284" cy="764531"/>
          </a:xfrm>
        </p:grpSpPr>
        <p:sp>
          <p:nvSpPr>
            <p:cNvPr id="64" name="角丸四角形 63"/>
            <p:cNvSpPr/>
            <p:nvPr/>
          </p:nvSpPr>
          <p:spPr>
            <a:xfrm>
              <a:off x="1732166" y="2790218"/>
              <a:ext cx="4945578" cy="76453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798225"/>
              <a:ext cx="1300216" cy="753450"/>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024202"/>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277175" y="3027161"/>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機械換気による常時</a:t>
              </a:r>
              <a:r>
                <a:rPr kumimoji="1" lang="ja-JP" altLang="en-US" sz="1600" b="1" dirty="0">
                  <a:latin typeface="メイリオ" panose="020B0604030504040204" pitchFamily="50" charset="-128"/>
                  <a:ea typeface="メイリオ" panose="020B0604030504040204" pitchFamily="50" charset="-128"/>
                </a:rPr>
                <a:t>換気又</a:t>
              </a:r>
              <a:r>
                <a:rPr kumimoji="1" lang="ja-JP" altLang="en-US" sz="1600" b="1" dirty="0" smtClean="0">
                  <a:latin typeface="メイリオ" panose="020B0604030504040204" pitchFamily="50" charset="-128"/>
                  <a:ea typeface="メイリオ" panose="020B0604030504040204" pitchFamily="50" charset="-128"/>
                </a:rPr>
                <a:t>は窓開け換気</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660130"/>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31376" y="463579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1597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時差入退場の実施等イベント</a:t>
              </a:r>
              <a:r>
                <a:rPr kumimoji="1" lang="ja-JP" altLang="en-US" sz="1600" b="1" dirty="0">
                  <a:latin typeface="メイリオ" panose="020B0604030504040204" pitchFamily="50" charset="-128"/>
                  <a:ea typeface="メイリオ" panose="020B0604030504040204" pitchFamily="50" charset="-128"/>
                </a:rPr>
                <a:t>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rgbClr val="FF0000"/>
                  </a:solidFill>
                  <a:latin typeface="メイリオ" panose="020B0604030504040204" pitchFamily="50" charset="-128"/>
                  <a:ea typeface="メイリオ" panose="020B0604030504040204" pitchFamily="50" charset="-128"/>
                </a:rPr>
                <a:t>（飲食は</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a:defRPr/>
              </a:pPr>
              <a:r>
                <a:rPr kumimoji="1" lang="ja-JP" altLang="en-US" sz="1600" b="1" dirty="0">
                  <a:solidFill>
                    <a:srgbClr val="FF0000"/>
                  </a:solidFill>
                  <a:latin typeface="メイリオ" panose="020B0604030504040204" pitchFamily="50" charset="-128"/>
                  <a:ea typeface="メイリオ" panose="020B0604030504040204" pitchFamily="50" charset="-128"/>
                </a:rPr>
                <a:t>伴わない）</a:t>
              </a:r>
            </a:p>
            <a:p>
              <a:pPr>
                <a:defRPr/>
              </a:pP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0" y="0"/>
            <a:ext cx="6858000" cy="9361320"/>
          </a:xfrm>
          <a:prstGeom prst="rect">
            <a:avLst/>
          </a:prstGeom>
        </p:spPr>
      </p:pic>
    </p:spTree>
    <p:extLst>
      <p:ext uri="{BB962C8B-B14F-4D97-AF65-F5344CB8AC3E}">
        <p14:creationId xmlns:p14="http://schemas.microsoft.com/office/powerpoint/2010/main" val="90752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3961</TotalTime>
  <Words>1119</Words>
  <Application>Microsoft Office PowerPoint</Application>
  <PresentationFormat>A4 210 x 297 mm</PresentationFormat>
  <Paragraphs>121</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sg12780のC20-1150</cp:lastModifiedBy>
  <cp:revision>586</cp:revision>
  <cp:lastPrinted>2022-09-08T05:28:40Z</cp:lastPrinted>
  <dcterms:created xsi:type="dcterms:W3CDTF">2021-06-21T06:44:25Z</dcterms:created>
  <dcterms:modified xsi:type="dcterms:W3CDTF">2022-09-08T07:16:12Z</dcterms:modified>
</cp:coreProperties>
</file>