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89" r:id="rId2"/>
    <p:sldId id="286" r:id="rId3"/>
    <p:sldId id="287" r:id="rId4"/>
    <p:sldId id="290" r:id="rId5"/>
  </p:sldIdLst>
  <p:sldSz cx="6858000" cy="9906000" type="A4"/>
  <p:notesSz cx="673576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5" autoAdjust="0"/>
    <p:restoredTop sz="96548" autoAdjust="0"/>
  </p:normalViewPr>
  <p:slideViewPr>
    <p:cSldViewPr snapToGrid="0">
      <p:cViewPr varScale="1">
        <p:scale>
          <a:sx n="48" d="100"/>
          <a:sy n="48" d="100"/>
        </p:scale>
        <p:origin x="2244" y="4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61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619"/>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2022/9/8</a:t>
            </a:fld>
            <a:endParaRPr kumimoji="1" lang="ja-JP" altLang="en-US"/>
          </a:p>
        </p:txBody>
      </p:sp>
      <p:sp>
        <p:nvSpPr>
          <p:cNvPr id="4" name="スライド イメージ プレースホルダー 3"/>
          <p:cNvSpPr>
            <a:spLocks noGrp="1" noRot="1" noChangeAspect="1"/>
          </p:cNvSpPr>
          <p:nvPr>
            <p:ph type="sldImg" idx="2"/>
          </p:nvPr>
        </p:nvSpPr>
        <p:spPr>
          <a:xfrm>
            <a:off x="2216150" y="1235075"/>
            <a:ext cx="2303463" cy="3330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51269"/>
            <a:ext cx="5389563" cy="38871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7044"/>
            <a:ext cx="2919413" cy="495619"/>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7044"/>
            <a:ext cx="2919412" cy="495619"/>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2022/9/8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2022/9/8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2022/9/8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2022/9/8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開催</a:t>
              </a:r>
              <a:endParaRPr kumimoji="1" lang="en-US" altLang="ja-JP" sz="1600" b="1" dirty="0" smtClean="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smtClean="0">
                  <a:latin typeface="メイリオ" panose="020B0604030504040204" pitchFamily="50" charset="-128"/>
                  <a:ea typeface="メイリオ" panose="020B0604030504040204" pitchFamily="50" charset="-128"/>
                </a:rPr>
                <a:t>本項目では、チェックリストを記入</a:t>
              </a:r>
              <a:r>
                <a:rPr kumimoji="1" lang="ja-JP" altLang="en-US" sz="1600" b="1" dirty="0">
                  <a:latin typeface="メイリオ" panose="020B0604030504040204" pitchFamily="50" charset="-128"/>
                  <a:ea typeface="メイリオ" panose="020B0604030504040204" pitchFamily="50" charset="-128"/>
                </a:rPr>
                <a:t>する前に</a:t>
              </a:r>
              <a:r>
                <a:rPr kumimoji="1" lang="ja-JP" altLang="en-US" sz="1600" b="1" dirty="0" smtClean="0">
                  <a:latin typeface="メイリオ" panose="020B0604030504040204" pitchFamily="50" charset="-128"/>
                  <a:ea typeface="メイリオ" panose="020B0604030504040204" pitchFamily="50" charset="-128"/>
                </a:rPr>
                <a:t>、イベントの</a:t>
              </a:r>
              <a:r>
                <a:rPr kumimoji="1" lang="ja-JP" altLang="en-US" sz="1600" b="1" dirty="0">
                  <a:latin typeface="メイリオ" panose="020B0604030504040204" pitchFamily="50" charset="-128"/>
                  <a:ea typeface="メイリオ" panose="020B0604030504040204" pitchFamily="50" charset="-128"/>
                </a:rPr>
                <a:t>情報をご登録ください</a:t>
              </a:r>
              <a:r>
                <a:rPr kumimoji="1" lang="ja-JP" altLang="en-US" sz="1600" b="1" dirty="0" smtClean="0">
                  <a:latin typeface="メイリオ" panose="020B0604030504040204" pitchFamily="50" charset="-128"/>
                  <a:ea typeface="メイリオ" panose="020B0604030504040204" pitchFamily="50" charset="-128"/>
                </a:rPr>
                <a:t>。</a:t>
              </a:r>
              <a:endParaRPr kumimoji="1" lang="en-US" altLang="ja-JP" sz="1600" b="1" dirty="0" smtClean="0">
                <a:latin typeface="メイリオ" panose="020B0604030504040204" pitchFamily="50" charset="-128"/>
                <a:ea typeface="メイリオ" panose="020B0604030504040204" pitchFamily="50" charset="-128"/>
              </a:endParaRPr>
            </a:p>
          </p:txBody>
        </p:sp>
      </p:grpSp>
      <p:sp>
        <p:nvSpPr>
          <p:cNvPr id="2" name="テキスト ボックス 1"/>
          <p:cNvSpPr txBox="1"/>
          <p:nvPr/>
        </p:nvSpPr>
        <p:spPr>
          <a:xfrm>
            <a:off x="2747928" y="509934"/>
            <a:ext cx="4266925"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第２版 令和４年７月</a:t>
            </a:r>
            <a:r>
              <a:rPr kumimoji="1" lang="en-US" altLang="ja-JP" sz="1600" b="1" dirty="0" smtClean="0">
                <a:latin typeface="メイリオ" panose="020B0604030504040204" pitchFamily="50" charset="-128"/>
                <a:ea typeface="メイリオ" panose="020B0604030504040204" pitchFamily="50" charset="-128"/>
              </a:rPr>
              <a:t>22</a:t>
            </a:r>
            <a:r>
              <a:rPr kumimoji="1" lang="ja-JP" altLang="en-US" sz="1600" b="1" dirty="0" smtClean="0">
                <a:latin typeface="メイリオ" panose="020B0604030504040204" pitchFamily="50" charset="-128"/>
                <a:ea typeface="メイリオ" panose="020B0604030504040204" pitchFamily="50" charset="-128"/>
              </a:rPr>
              <a:t>日公開 香川県</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72600" y="2846243"/>
            <a:ext cx="6466338" cy="712465"/>
            <a:chOff x="205684" y="2047413"/>
            <a:chExt cx="646633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開催日時</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67" name="テキスト ボックス 66"/>
            <p:cNvSpPr txBox="1"/>
            <p:nvPr/>
          </p:nvSpPr>
          <p:spPr>
            <a:xfrm>
              <a:off x="3361541" y="2212015"/>
              <a:ext cx="811601" cy="388635"/>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109" name="グループ化 108"/>
          <p:cNvGrpSpPr/>
          <p:nvPr/>
        </p:nvGrpSpPr>
        <p:grpSpPr>
          <a:xfrm>
            <a:off x="180208" y="2014735"/>
            <a:ext cx="6508953" cy="802590"/>
            <a:chOff x="205683" y="6601509"/>
            <a:chExt cx="650895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チーム等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5"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rPr>
                  <a:t>直島文化村、福武財団、直島町、ツアー参加者</a:t>
                </a:r>
                <a:endParaRPr kumimoji="1" lang="ja-JP" altLang="en-US" sz="1600" dirty="0">
                  <a:solidFill>
                    <a:sysClr val="windowText" lastClr="000000"/>
                  </a:solidFill>
                  <a:latin typeface="メイリオ" panose="020B0604030504040204" pitchFamily="50" charset="-128"/>
                  <a:ea typeface="メイリオ" panose="020B0604030504040204" pitchFamily="50" charset="-128"/>
                </a:endParaRPr>
              </a:p>
            </p:txBody>
          </p:sp>
        </p:grpSp>
        <p:grpSp>
          <p:nvGrpSpPr>
            <p:cNvPr id="111" name="グループ化 110"/>
            <p:cNvGrpSpPr/>
            <p:nvPr/>
          </p:nvGrpSpPr>
          <p:grpSpPr>
            <a:xfrm>
              <a:off x="1612081" y="7046678"/>
              <a:ext cx="5102555" cy="357421"/>
              <a:chOff x="1620376" y="7388670"/>
              <a:chExt cx="5102555" cy="385375"/>
            </a:xfrm>
          </p:grpSpPr>
          <p:sp>
            <p:nvSpPr>
              <p:cNvPr id="112"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 name="テキスト ボックス 112"/>
              <p:cNvSpPr txBox="1"/>
              <p:nvPr/>
            </p:nvSpPr>
            <p:spPr>
              <a:xfrm>
                <a:off x="1620376" y="7451234"/>
                <a:ext cx="5102555" cy="320786"/>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16" name="グループ化 115"/>
          <p:cNvGrpSpPr/>
          <p:nvPr/>
        </p:nvGrpSpPr>
        <p:grpSpPr>
          <a:xfrm>
            <a:off x="166000" y="4511390"/>
            <a:ext cx="6458043" cy="472555"/>
            <a:chOff x="185556" y="3407740"/>
            <a:chExt cx="6458043" cy="579529"/>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8" name="角丸四角形 117"/>
            <p:cNvSpPr/>
            <p:nvPr/>
          </p:nvSpPr>
          <p:spPr>
            <a:xfrm>
              <a:off x="1658081" y="3410729"/>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rPr>
                <a:t>㈱直島文化村　</a:t>
              </a:r>
              <a:endParaRPr kumimoji="1" lang="ja-JP" altLang="en-US" sz="1600" dirty="0">
                <a:solidFill>
                  <a:sysClr val="windowText" lastClr="000000"/>
                </a:solidFill>
                <a:latin typeface="メイリオ" panose="020B0604030504040204" pitchFamily="50" charset="-128"/>
                <a:ea typeface="メイリオ" panose="020B0604030504040204" pitchFamily="50" charset="-128"/>
              </a:endParaRPr>
            </a:p>
          </p:txBody>
        </p:sp>
      </p:grpSp>
      <p:grpSp>
        <p:nvGrpSpPr>
          <p:cNvPr id="119" name="グループ化 118"/>
          <p:cNvGrpSpPr/>
          <p:nvPr/>
        </p:nvGrpSpPr>
        <p:grpSpPr>
          <a:xfrm>
            <a:off x="166000" y="5034887"/>
            <a:ext cx="6458043" cy="479643"/>
            <a:chOff x="185556" y="3410726"/>
            <a:chExt cx="6458043" cy="588221"/>
          </a:xfrm>
        </p:grpSpPr>
        <p:sp>
          <p:nvSpPr>
            <p:cNvPr id="12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rPr>
                <a:t>香川県香川郡直島町</a:t>
              </a:r>
              <a:r>
                <a:rPr kumimoji="1" lang="en-US" altLang="ja-JP" sz="1600" dirty="0" smtClean="0">
                  <a:solidFill>
                    <a:sysClr val="windowText" lastClr="000000"/>
                  </a:solidFill>
                  <a:latin typeface="メイリオ" panose="020B0604030504040204" pitchFamily="50" charset="-128"/>
                  <a:ea typeface="メイリオ" panose="020B0604030504040204" pitchFamily="50" charset="-128"/>
                </a:rPr>
                <a:t>850-2</a:t>
              </a:r>
              <a:endParaRPr kumimoji="1" lang="ja-JP" altLang="en-US" sz="1600" dirty="0">
                <a:solidFill>
                  <a:sysClr val="windowText" lastClr="000000"/>
                </a:solidFill>
                <a:latin typeface="メイリオ" panose="020B0604030504040204" pitchFamily="50" charset="-128"/>
                <a:ea typeface="メイリオ" panose="020B0604030504040204" pitchFamily="50" charset="-128"/>
              </a:endParaRPr>
            </a:p>
          </p:txBody>
        </p:sp>
      </p:grpSp>
      <p:grpSp>
        <p:nvGrpSpPr>
          <p:cNvPr id="125" name="グループ化 124"/>
          <p:cNvGrpSpPr/>
          <p:nvPr/>
        </p:nvGrpSpPr>
        <p:grpSpPr>
          <a:xfrm>
            <a:off x="166000" y="5549233"/>
            <a:ext cx="6416095" cy="479637"/>
            <a:chOff x="205683" y="9242152"/>
            <a:chExt cx="6416095" cy="559766"/>
          </a:xfrm>
        </p:grpSpPr>
        <p:grpSp>
          <p:nvGrpSpPr>
            <p:cNvPr id="126" name="グループ化 125"/>
            <p:cNvGrpSpPr/>
            <p:nvPr/>
          </p:nvGrpSpPr>
          <p:grpSpPr>
            <a:xfrm>
              <a:off x="205683" y="9242152"/>
              <a:ext cx="6416095" cy="559766"/>
              <a:chOff x="185556" y="3399050"/>
              <a:chExt cx="6416095" cy="588216"/>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連絡先</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31" name="角丸四角形 130"/>
              <p:cNvSpPr/>
              <p:nvPr/>
            </p:nvSpPr>
            <p:spPr>
              <a:xfrm>
                <a:off x="1658081" y="3399050"/>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solidFill>
                    <a:sysClr val="windowText" lastClr="000000"/>
                  </a:solidFill>
                </a:endParaRPr>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a:t>
            </a:r>
            <a:r>
              <a:rPr kumimoji="1" lang="ja-JP" altLang="en-US" sz="1200" b="1" dirty="0">
                <a:latin typeface="メイリオ" panose="020B0604030504040204" pitchFamily="50" charset="-128"/>
                <a:ea typeface="メイリオ" panose="020B0604030504040204" pitchFamily="50" charset="-128"/>
              </a:rPr>
              <a:t>、通常より</a:t>
            </a:r>
            <a:r>
              <a:rPr kumimoji="1" lang="ja-JP" altLang="en-US" sz="1200" b="1" dirty="0" smtClean="0">
                <a:latin typeface="メイリオ" panose="020B0604030504040204" pitchFamily="50" charset="-128"/>
                <a:ea typeface="メイリオ" panose="020B0604030504040204" pitchFamily="50" charset="-128"/>
              </a:rPr>
              <a:t>も大きな</a:t>
            </a:r>
            <a:r>
              <a:rPr kumimoji="1" lang="ja-JP" altLang="en-US" sz="1200" b="1" dirty="0">
                <a:latin typeface="メイリオ" panose="020B0604030504040204" pitchFamily="50" charset="-128"/>
                <a:ea typeface="メイリオ" panose="020B0604030504040204" pitchFamily="50" charset="-128"/>
              </a:rPr>
              <a:t>声量で、反復・継続的に声を</a:t>
            </a:r>
            <a:r>
              <a:rPr kumimoji="1" lang="ja-JP" altLang="en-US" sz="1200" b="1" dirty="0" smtClean="0">
                <a:latin typeface="メイリオ" panose="020B0604030504040204" pitchFamily="50" charset="-128"/>
                <a:ea typeface="メイリオ" panose="020B0604030504040204" pitchFamily="50" charset="-128"/>
              </a:rPr>
              <a:t>発すること」とし、これを積極的に推奨する又は必要な対策を十分に施さないイベントは「大声あり」に該当することと整理する。</a:t>
            </a:r>
            <a:endParaRPr kumimoji="1" lang="ja-JP" altLang="en-US" sz="1200" b="1" dirty="0">
              <a:latin typeface="メイリオ" panose="020B0604030504040204" pitchFamily="50" charset="-128"/>
              <a:ea typeface="メイリオ" panose="020B0604030504040204" pitchFamily="50" charset="-128"/>
            </a:endParaRPr>
          </a:p>
        </p:txBody>
      </p:sp>
      <p:grpSp>
        <p:nvGrpSpPr>
          <p:cNvPr id="84" name="グループ化 83"/>
          <p:cNvGrpSpPr/>
          <p:nvPr/>
        </p:nvGrpSpPr>
        <p:grpSpPr>
          <a:xfrm>
            <a:off x="200868" y="8398361"/>
            <a:ext cx="6450346" cy="679087"/>
            <a:chOff x="205084" y="9076588"/>
            <a:chExt cx="6450346" cy="580581"/>
          </a:xfrm>
        </p:grpSpPr>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メイリオ" panose="020B0604030504040204" pitchFamily="50" charset="-128"/>
                <a:ea typeface="メイリオ" panose="020B0604030504040204" pitchFamily="50" charset="-128"/>
              </a:rPr>
              <a:t>別紙１</a:t>
            </a:r>
            <a:endParaRPr kumimoji="1" lang="ja-JP" altLang="en-US" sz="1600" dirty="0">
              <a:latin typeface="メイリオ" panose="020B0604030504040204" pitchFamily="50" charset="-128"/>
              <a:ea typeface="メイリオ" panose="020B0604030504040204" pitchFamily="50" charset="-128"/>
            </a:endParaRPr>
          </a:p>
        </p:txBody>
      </p:sp>
      <p:grpSp>
        <p:nvGrpSpPr>
          <p:cNvPr id="142" name="グループ化 141"/>
          <p:cNvGrpSpPr/>
          <p:nvPr/>
        </p:nvGrpSpPr>
        <p:grpSpPr>
          <a:xfrm>
            <a:off x="17260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イベント名</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46" name="テキスト ボックス 145"/>
          <p:cNvSpPr txBox="1"/>
          <p:nvPr/>
        </p:nvSpPr>
        <p:spPr>
          <a:xfrm>
            <a:off x="1679182" y="1639900"/>
            <a:ext cx="4932619" cy="348813"/>
          </a:xfrm>
          <a:prstGeom prst="rect">
            <a:avLst/>
          </a:prstGeom>
          <a:noFill/>
          <a:ln>
            <a:noFill/>
          </a:ln>
        </p:spPr>
        <p:txBody>
          <a:bodyPr wrap="square" rtlCol="0">
            <a:spAutoFit/>
          </a:bodyPr>
          <a:lstStyle/>
          <a:p>
            <a:pPr algn="ctr">
              <a:lnSpc>
                <a:spcPts val="1000"/>
              </a:lnSpc>
            </a:pPr>
            <a:r>
              <a:rPr kumimoji="1" lang="ja-JP" altLang="en-US" sz="1600" dirty="0" smtClean="0">
                <a:latin typeface="メイリオ" panose="020B0604030504040204" pitchFamily="50" charset="-128"/>
                <a:ea typeface="メイリオ" panose="020B0604030504040204" pitchFamily="50" charset="-128"/>
              </a:rPr>
              <a:t>直島建築鑑賞ツアー</a:t>
            </a:r>
            <a:endParaRPr kumimoji="1" lang="en-US" altLang="ja-JP" sz="1600" dirty="0" smtClean="0">
              <a:latin typeface="メイリオ" panose="020B0604030504040204" pitchFamily="50" charset="-128"/>
              <a:ea typeface="メイリオ" panose="020B0604030504040204" pitchFamily="50" charset="-128"/>
            </a:endParaRPr>
          </a:p>
          <a:p>
            <a:pPr algn="ctr">
              <a:lnSpc>
                <a:spcPts val="1000"/>
              </a:lnSpc>
            </a:pPr>
            <a:r>
              <a:rPr kumimoji="1" lang="en-US" altLang="ja-JP" sz="800" dirty="0">
                <a:latin typeface="メイリオ" panose="020B0604030504040204" pitchFamily="50" charset="-128"/>
                <a:ea typeface="メイリオ" panose="020B0604030504040204" pitchFamily="50" charset="-128"/>
              </a:rPr>
              <a:t>https://benesse-artsite.jp/stay/benessehouse/program/naoshimakenchiku2022.html</a:t>
            </a:r>
            <a:endParaRPr kumimoji="1" lang="en-US" altLang="ja-JP" sz="800" dirty="0" smtClean="0">
              <a:latin typeface="メイリオ" panose="020B0604030504040204" pitchFamily="50" charset="-128"/>
              <a:ea typeface="メイリオ" panose="020B0604030504040204" pitchFamily="50" charset="-128"/>
            </a:endParaRPr>
          </a:p>
        </p:txBody>
      </p:sp>
      <p:sp>
        <p:nvSpPr>
          <p:cNvPr id="147" name="テキスト ボックス 146"/>
          <p:cNvSpPr txBox="1"/>
          <p:nvPr/>
        </p:nvSpPr>
        <p:spPr>
          <a:xfrm>
            <a:off x="1553916" y="3258510"/>
            <a:ext cx="5585461"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nvGrpSpPr>
          <p:cNvPr id="148" name="グループ化 147"/>
          <p:cNvGrpSpPr/>
          <p:nvPr/>
        </p:nvGrpSpPr>
        <p:grpSpPr>
          <a:xfrm>
            <a:off x="172600" y="3599321"/>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開催会場</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1" name="グループ化 150"/>
          <p:cNvGrpSpPr/>
          <p:nvPr/>
        </p:nvGrpSpPr>
        <p:grpSpPr>
          <a:xfrm>
            <a:off x="172600" y="4040576"/>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会場所在地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grpSp>
        <p:nvGrpSpPr>
          <p:cNvPr id="154" name="グループ化 153"/>
          <p:cNvGrpSpPr/>
          <p:nvPr/>
        </p:nvGrpSpPr>
        <p:grpSpPr>
          <a:xfrm>
            <a:off x="168641" y="6069711"/>
            <a:ext cx="6716572" cy="1358263"/>
            <a:chOff x="205683" y="4670524"/>
            <a:chExt cx="6716572" cy="1358263"/>
          </a:xfrm>
        </p:grpSpPr>
        <p:sp>
          <p:nvSpPr>
            <p:cNvPr id="155"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（上限）</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7"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a:t>
              </a: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とが触れ合わない程度</a:t>
              </a:r>
              <a:r>
                <a:rPr kumimoji="1" lang="ja-JP" altLang="en-US" sz="1400" b="1" dirty="0">
                  <a:latin typeface="メイリオ" panose="020B0604030504040204" pitchFamily="50" charset="-128"/>
                  <a:ea typeface="メイリオ" panose="020B0604030504040204" pitchFamily="50" charset="-128"/>
                </a:rPr>
                <a:t>の間隔</a:t>
              </a:r>
            </a:p>
          </p:txBody>
        </p:sp>
        <p:sp>
          <p:nvSpPr>
            <p:cNvPr id="159"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a:t>
              </a:r>
              <a:endParaRPr kumimoji="1" lang="ja-JP" altLang="en-US" dirty="0">
                <a:solidFill>
                  <a:sysClr val="windowText" lastClr="000000"/>
                </a:solidFill>
              </a:endParaRPr>
            </a:p>
          </p:txBody>
        </p:sp>
        <p:sp>
          <p:nvSpPr>
            <p:cNvPr id="160"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a:t>
              </a:r>
              <a:endParaRPr kumimoji="1" lang="ja-JP" altLang="en-US" dirty="0">
                <a:solidFill>
                  <a:sysClr val="windowText" lastClr="000000"/>
                </a:solidFill>
              </a:endParaRPr>
            </a:p>
          </p:txBody>
        </p:sp>
        <p:cxnSp>
          <p:nvCxnSpPr>
            <p:cNvPr id="161" name="直線コネクタ 160"/>
            <p:cNvCxnSpPr>
              <a:stCxn id="156" idx="3"/>
              <a:endCxn id="156"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64"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a:t>
              </a:r>
              <a:r>
                <a:rPr kumimoji="1" lang="ja-JP" altLang="en-US" sz="1400" b="1" dirty="0" smtClean="0">
                  <a:latin typeface="メイリオ" panose="020B0604030504040204" pitchFamily="50" charset="-128"/>
                  <a:ea typeface="メイリオ" panose="020B0604030504040204" pitchFamily="50" charset="-128"/>
                </a:rPr>
                <a:t>な人と人</a:t>
              </a:r>
              <a:r>
                <a:rPr kumimoji="1" lang="ja-JP" altLang="en-US" sz="1400" b="1" dirty="0">
                  <a:latin typeface="メイリオ" panose="020B0604030504040204" pitchFamily="50" charset="-128"/>
                  <a:ea typeface="メイリオ" panose="020B0604030504040204" pitchFamily="50" charset="-128"/>
                </a:rPr>
                <a:t>との間隔</a:t>
              </a:r>
            </a:p>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（できるだ</a:t>
              </a:r>
              <a:r>
                <a:rPr kumimoji="1" lang="ja-JP" altLang="en-US" sz="1400" b="1" dirty="0">
                  <a:latin typeface="メイリオ" panose="020B0604030504040204" pitchFamily="50" charset="-128"/>
                  <a:ea typeface="メイリオ" panose="020B0604030504040204" pitchFamily="50" charset="-128"/>
                </a:rPr>
                <a:t>け</a:t>
              </a:r>
              <a:r>
                <a:rPr kumimoji="1" lang="ja-JP" altLang="en-US" sz="1400" b="1" dirty="0" smtClean="0">
                  <a:latin typeface="メイリオ" panose="020B0604030504040204" pitchFamily="50" charset="-128"/>
                  <a:ea typeface="メイリオ" panose="020B0604030504040204" pitchFamily="50" charset="-128"/>
                </a:rPr>
                <a:t>２ｍ、最低１ｍ）</a:t>
              </a:r>
              <a:endParaRPr kumimoji="1" lang="ja-JP" altLang="en-US" sz="1400" b="1" dirty="0">
                <a:latin typeface="メイリオ" panose="020B0604030504040204" pitchFamily="50" charset="-128"/>
                <a:ea typeface="メイリオ" panose="020B0604030504040204" pitchFamily="50" charset="-128"/>
              </a:endParaRPr>
            </a:p>
          </p:txBody>
        </p:sp>
        <p:sp>
          <p:nvSpPr>
            <p:cNvPr id="165"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69" name="グループ化 168"/>
          <p:cNvGrpSpPr/>
          <p:nvPr/>
        </p:nvGrpSpPr>
        <p:grpSpPr>
          <a:xfrm>
            <a:off x="180208" y="7488023"/>
            <a:ext cx="6484492" cy="429982"/>
            <a:chOff x="185556" y="3404919"/>
            <a:chExt cx="6484492" cy="582347"/>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a:t>
              </a:r>
              <a:r>
                <a:rPr kumimoji="1" lang="ja-JP" altLang="en-US" sz="1600" b="1" dirty="0" smtClean="0">
                  <a:solidFill>
                    <a:schemeClr val="tx1"/>
                  </a:solidFill>
                  <a:latin typeface="メイリオ" panose="020B0604030504040204" pitchFamily="50" charset="-128"/>
                  <a:ea typeface="メイリオ" panose="020B0604030504040204" pitchFamily="50" charset="-128"/>
                </a:rPr>
                <a:t>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84530" y="3404919"/>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2198304" y="7780823"/>
              <a:ext cx="1347494" cy="297517"/>
            </a:xfrm>
            <a:prstGeom prst="rect">
              <a:avLst/>
            </a:prstGeom>
            <a:noFill/>
            <a:ln>
              <a:noFill/>
            </a:ln>
          </p:spPr>
          <p:txBody>
            <a:bodyPr wrap="square" rtlCol="0">
              <a:spAutoFit/>
            </a:bodyPr>
            <a:lstStyle/>
            <a:p>
              <a:pPr>
                <a:lnSpc>
                  <a:spcPts val="1600"/>
                </a:lnSpc>
              </a:pPr>
              <a:r>
                <a:rPr kumimoji="1" lang="en-US" altLang="ja-JP" sz="1200" b="1" dirty="0" smtClean="0">
                  <a:latin typeface="メイリオ" panose="020B0604030504040204" pitchFamily="50" charset="-128"/>
                  <a:ea typeface="メイリオ" panose="020B0604030504040204" pitchFamily="50" charset="-128"/>
                </a:rPr>
                <a:t>15</a:t>
              </a:r>
              <a:r>
                <a:rPr kumimoji="1" lang="ja-JP" altLang="en-US" sz="1200" b="1" dirty="0" smtClean="0">
                  <a:latin typeface="メイリオ" panose="020B0604030504040204" pitchFamily="50" charset="-128"/>
                  <a:ea typeface="メイリオ" panose="020B0604030504040204" pitchFamily="50" charset="-128"/>
                </a:rPr>
                <a:t>人程度</a:t>
              </a:r>
              <a:endParaRPr kumimoji="1" lang="en-US" altLang="ja-JP" sz="1200" b="1" dirty="0">
                <a:latin typeface="メイリオ" panose="020B0604030504040204" pitchFamily="50" charset="-128"/>
                <a:ea typeface="メイリオ" panose="020B0604030504040204" pitchFamily="50" charset="-128"/>
              </a:endParaRPr>
            </a:p>
          </p:txBody>
        </p:sp>
      </p:grpSp>
      <p:cxnSp>
        <p:nvCxnSpPr>
          <p:cNvPr id="91" name="直線コネクタ 90"/>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92" name="テキスト ボックス 91"/>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smtClean="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sp>
        <p:nvSpPr>
          <p:cNvPr id="89" name="正方形/長方形 88"/>
          <p:cNvSpPr/>
          <p:nvPr/>
        </p:nvSpPr>
        <p:spPr>
          <a:xfrm>
            <a:off x="1665696" y="5759141"/>
            <a:ext cx="2078962" cy="19973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smtClean="0"/>
              <a:t>087-892-3246</a:t>
            </a:r>
            <a:endParaRPr kumimoji="1" lang="ja-JP" altLang="en-US" dirty="0" smtClean="0"/>
          </a:p>
        </p:txBody>
      </p:sp>
      <p:sp>
        <p:nvSpPr>
          <p:cNvPr id="90" name="正方形/長方形 89"/>
          <p:cNvSpPr/>
          <p:nvPr/>
        </p:nvSpPr>
        <p:spPr>
          <a:xfrm>
            <a:off x="1763048" y="8419153"/>
            <a:ext cx="4867595" cy="646331"/>
          </a:xfrm>
          <a:prstGeom prst="rect">
            <a:avLst/>
          </a:prstGeom>
        </p:spPr>
        <p:txBody>
          <a:bodyPr wrap="square">
            <a:spAutoFit/>
          </a:bodyPr>
          <a:lstStyle/>
          <a:p>
            <a:r>
              <a:rPr kumimoji="1" lang="ja-JP" altLang="en-US" sz="1200" dirty="0" smtClean="0"/>
              <a:t>（大声なし</a:t>
            </a:r>
            <a:r>
              <a:rPr kumimoji="1" lang="ja-JP" altLang="en-US" sz="1200" dirty="0"/>
              <a:t>と判断した</a:t>
            </a:r>
            <a:r>
              <a:rPr kumimoji="1" lang="ja-JP" altLang="en-US" sz="1200" dirty="0" smtClean="0"/>
              <a:t>理由）</a:t>
            </a:r>
            <a:endParaRPr kumimoji="1" lang="en-US" altLang="ja-JP" sz="1200" dirty="0" smtClean="0"/>
          </a:p>
          <a:p>
            <a:r>
              <a:rPr kumimoji="1" lang="ja-JP" altLang="en-US" sz="1200" dirty="0" smtClean="0"/>
              <a:t>　　参加者等が、通常よりも大きな声量で、反復・継続的に声を</a:t>
            </a:r>
            <a:endParaRPr kumimoji="1" lang="en-US" altLang="ja-JP" sz="1200" dirty="0" smtClean="0"/>
          </a:p>
          <a:p>
            <a:r>
              <a:rPr kumimoji="1" lang="ja-JP" altLang="en-US" sz="1200" dirty="0"/>
              <a:t>　</a:t>
            </a:r>
            <a:r>
              <a:rPr kumimoji="1" lang="ja-JP" altLang="en-US" sz="1200" dirty="0" smtClean="0"/>
              <a:t>　発するイベント</a:t>
            </a:r>
            <a:r>
              <a:rPr kumimoji="1" lang="ja-JP" altLang="en-US" sz="1200" dirty="0"/>
              <a:t>で</a:t>
            </a:r>
            <a:r>
              <a:rPr kumimoji="1" lang="ja-JP" altLang="en-US" sz="1200" dirty="0" smtClean="0"/>
              <a:t>はない</a:t>
            </a:r>
            <a:endParaRPr kumimoji="1" lang="ja-JP" altLang="en-US" sz="1200" dirty="0"/>
          </a:p>
        </p:txBody>
      </p:sp>
      <p:sp>
        <p:nvSpPr>
          <p:cNvPr id="93" name="正方形/長方形 92"/>
          <p:cNvSpPr/>
          <p:nvPr/>
        </p:nvSpPr>
        <p:spPr>
          <a:xfrm>
            <a:off x="3029755" y="2975920"/>
            <a:ext cx="2078962" cy="19973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600" dirty="0" smtClean="0">
                <a:latin typeface="メイリオ" panose="020B0604030504040204" pitchFamily="50" charset="-128"/>
                <a:ea typeface="メイリオ" panose="020B0604030504040204" pitchFamily="50" charset="-128"/>
              </a:rPr>
              <a:t>別紙の通り</a:t>
            </a:r>
            <a:endParaRPr kumimoji="1" lang="en-US" altLang="ja-JP" sz="1600" dirty="0" smtClean="0">
              <a:latin typeface="メイリオ" panose="020B0604030504040204" pitchFamily="50" charset="-128"/>
              <a:ea typeface="メイリオ" panose="020B0604030504040204" pitchFamily="50" charset="-128"/>
            </a:endParaRPr>
          </a:p>
        </p:txBody>
      </p:sp>
      <p:sp>
        <p:nvSpPr>
          <p:cNvPr id="94" name="正方形/長方形 93"/>
          <p:cNvSpPr/>
          <p:nvPr/>
        </p:nvSpPr>
        <p:spPr>
          <a:xfrm>
            <a:off x="3029755" y="3709832"/>
            <a:ext cx="2078962" cy="19973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600" dirty="0" smtClean="0">
                <a:latin typeface="メイリオ" panose="020B0604030504040204" pitchFamily="50" charset="-128"/>
                <a:ea typeface="メイリオ" panose="020B0604030504040204" pitchFamily="50" charset="-128"/>
              </a:rPr>
              <a:t>別紙の通り</a:t>
            </a:r>
            <a:endParaRPr kumimoji="1" lang="en-US" altLang="ja-JP" sz="1600" dirty="0" smtClean="0">
              <a:latin typeface="メイリオ" panose="020B0604030504040204" pitchFamily="50" charset="-128"/>
              <a:ea typeface="メイリオ" panose="020B0604030504040204" pitchFamily="50" charset="-128"/>
            </a:endParaRPr>
          </a:p>
        </p:txBody>
      </p:sp>
      <p:sp>
        <p:nvSpPr>
          <p:cNvPr id="95" name="正方形/長方形 94"/>
          <p:cNvSpPr/>
          <p:nvPr/>
        </p:nvSpPr>
        <p:spPr>
          <a:xfrm>
            <a:off x="3032498" y="4162584"/>
            <a:ext cx="2078962" cy="19973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600" dirty="0" smtClean="0">
                <a:latin typeface="メイリオ" panose="020B0604030504040204" pitchFamily="50" charset="-128"/>
                <a:ea typeface="メイリオ" panose="020B0604030504040204" pitchFamily="50" charset="-128"/>
              </a:rPr>
              <a:t>別紙の通り</a:t>
            </a:r>
            <a:endParaRPr kumimoji="1" lang="en-US" altLang="ja-JP" sz="1600" dirty="0" smtClean="0">
              <a:latin typeface="メイリオ" panose="020B0604030504040204" pitchFamily="50" charset="-128"/>
              <a:ea typeface="メイリオ" panose="020B0604030504040204" pitchFamily="50" charset="-128"/>
            </a:endParaRPr>
          </a:p>
        </p:txBody>
      </p:sp>
      <p:sp>
        <p:nvSpPr>
          <p:cNvPr id="81" name="テキスト ボックス 80"/>
          <p:cNvSpPr txBox="1"/>
          <p:nvPr/>
        </p:nvSpPr>
        <p:spPr>
          <a:xfrm>
            <a:off x="2187173" y="7592194"/>
            <a:ext cx="1347494" cy="297517"/>
          </a:xfrm>
          <a:prstGeom prst="rect">
            <a:avLst/>
          </a:prstGeom>
          <a:noFill/>
          <a:ln>
            <a:noFill/>
          </a:ln>
        </p:spPr>
        <p:txBody>
          <a:bodyPr wrap="square" rtlCol="0">
            <a:spAutoFit/>
          </a:bodyPr>
          <a:lstStyle/>
          <a:p>
            <a:pPr>
              <a:lnSpc>
                <a:spcPts val="1600"/>
              </a:lnSpc>
            </a:pPr>
            <a:r>
              <a:rPr kumimoji="1" lang="en-US" altLang="ja-JP" sz="1200" b="1" dirty="0" smtClean="0">
                <a:latin typeface="メイリオ" panose="020B0604030504040204" pitchFamily="50" charset="-128"/>
                <a:ea typeface="メイリオ" panose="020B0604030504040204" pitchFamily="50" charset="-128"/>
              </a:rPr>
              <a:t>15</a:t>
            </a:r>
            <a:r>
              <a:rPr kumimoji="1" lang="ja-JP" altLang="en-US" sz="1200" b="1" dirty="0" smtClean="0">
                <a:latin typeface="メイリオ" panose="020B0604030504040204" pitchFamily="50" charset="-128"/>
                <a:ea typeface="メイリオ" panose="020B0604030504040204" pitchFamily="50" charset="-128"/>
              </a:rPr>
              <a:t>人程度</a:t>
            </a:r>
            <a:endParaRPr kumimoji="1" lang="en-US" altLang="ja-JP" sz="12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826292"/>
            <a:chOff x="290460" y="2339405"/>
            <a:chExt cx="6387284" cy="2826292"/>
          </a:xfrm>
        </p:grpSpPr>
        <p:sp>
          <p:nvSpPr>
            <p:cNvPr id="43" name="角丸四角形 42"/>
            <p:cNvSpPr/>
            <p:nvPr/>
          </p:nvSpPr>
          <p:spPr>
            <a:xfrm>
              <a:off x="1732166" y="2360157"/>
              <a:ext cx="4945578" cy="2804932"/>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82629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ysClr val="windowText" lastClr="000000"/>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ysClr val="windowText" lastClr="000000"/>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310768" y="2379015"/>
              <a:ext cx="4281536" cy="2144177"/>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大声なしの場合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飛沫が発生するおそれのある行為を抑制するため、大声（</a:t>
              </a: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を出さないこと（「大声あり」のイベントの場合は除く。）や適切なマスク（不織布マスクを推奨。以下同じ。）の正しい着用を周知・徹底し、そうした行為をする者がいた場合には、個別に注意、退場処分等の措置を講じる。</a:t>
              </a:r>
              <a:endParaRPr kumimoji="1" lang="en-US" altLang="ja-JP" sz="1600" b="1" dirty="0" smtClean="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）大声の定義を「観客等が、①通常よりも大きな声量で、②反復・継続</a:t>
              </a:r>
              <a:r>
                <a:rPr kumimoji="1" lang="ja-JP" altLang="en-US" sz="1200" b="1" dirty="0">
                  <a:latin typeface="メイリオ" panose="020B0604030504040204" pitchFamily="50" charset="-128"/>
                  <a:ea typeface="メイリオ" panose="020B0604030504040204" pitchFamily="50" charset="-128"/>
                </a:rPr>
                <a:t>的</a:t>
              </a:r>
              <a:r>
                <a:rPr kumimoji="1" lang="ja-JP" altLang="en-US" sz="1200" b="1" dirty="0" smtClean="0">
                  <a:latin typeface="メイリオ" panose="020B0604030504040204" pitchFamily="50" charset="-128"/>
                  <a:ea typeface="メイリオ" panose="020B0604030504040204" pitchFamily="50" charset="-128"/>
                </a:rPr>
                <a:t>に声を発すること」とする。</a:t>
              </a:r>
              <a:endParaRPr kumimoji="1" lang="ja-JP" altLang="en-US" sz="1200" b="1" dirty="0">
                <a:latin typeface="メイリオ" panose="020B0604030504040204" pitchFamily="50" charset="-128"/>
                <a:ea typeface="メイリオ" panose="020B0604030504040204" pitchFamily="50" charset="-128"/>
              </a:endParaRPr>
            </a:p>
          </p:txBody>
        </p:sp>
      </p:grpSp>
      <p:grpSp>
        <p:nvGrpSpPr>
          <p:cNvPr id="51" name="グループ化 50"/>
          <p:cNvGrpSpPr/>
          <p:nvPr/>
        </p:nvGrpSpPr>
        <p:grpSpPr>
          <a:xfrm>
            <a:off x="290460" y="5379216"/>
            <a:ext cx="6394142" cy="1512126"/>
            <a:chOff x="283602" y="2662247"/>
            <a:chExt cx="6394142" cy="1512126"/>
          </a:xfrm>
        </p:grpSpPr>
        <p:sp>
          <p:nvSpPr>
            <p:cNvPr id="52" name="角丸四角形 51"/>
            <p:cNvSpPr/>
            <p:nvPr/>
          </p:nvSpPr>
          <p:spPr>
            <a:xfrm>
              <a:off x="1732166" y="2662247"/>
              <a:ext cx="4945578" cy="150351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83602" y="2662247"/>
              <a:ext cx="1300216" cy="1512126"/>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a:t>
              </a:r>
              <a:r>
                <a:rPr kumimoji="1" lang="ja-JP" altLang="en-US" sz="1600" b="1" dirty="0" smtClean="0">
                  <a:solidFill>
                    <a:schemeClr val="tx1"/>
                  </a:solidFill>
                  <a:latin typeface="メイリオ" panose="020B0604030504040204" pitchFamily="50" charset="-128"/>
                  <a:ea typeface="メイリオ" panose="020B0604030504040204" pitchFamily="50" charset="-128"/>
                </a:rPr>
                <a:t>手洗、手指・施設消毒</a:t>
              </a:r>
              <a:r>
                <a:rPr kumimoji="1" lang="ja-JP" altLang="en-US" sz="1600" b="1" dirty="0">
                  <a:solidFill>
                    <a:schemeClr val="tx1"/>
                  </a:solidFill>
                  <a:latin typeface="メイリオ" panose="020B0604030504040204" pitchFamily="50" charset="-128"/>
                  <a:ea typeface="メイリオ" panose="020B0604030504040204" pitchFamily="50" charset="-128"/>
                </a:rPr>
                <a:t>の徹底</a:t>
              </a:r>
            </a:p>
          </p:txBody>
        </p:sp>
        <p:sp>
          <p:nvSpPr>
            <p:cNvPr id="54" name="正方形/長方形 53"/>
            <p:cNvSpPr/>
            <p:nvPr/>
          </p:nvSpPr>
          <p:spPr>
            <a:xfrm>
              <a:off x="1894170" y="295325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ysClr val="windowText" lastClr="000000"/>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ysClr val="windowText" lastClr="000000"/>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57890" y="3530616"/>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主催者側</a:t>
              </a:r>
              <a:r>
                <a:rPr kumimoji="1" lang="ja-JP" altLang="en-US" sz="1600" b="1" dirty="0">
                  <a:latin typeface="メイリオ" panose="020B0604030504040204" pitchFamily="50" charset="-128"/>
                  <a:ea typeface="メイリオ" panose="020B0604030504040204" pitchFamily="50" charset="-128"/>
                </a:rPr>
                <a:t>による施設内（出入口、トイレ、共用部等）の定期的かつこまめな消毒の実施。</a:t>
              </a:r>
            </a:p>
          </p:txBody>
        </p:sp>
        <p:sp>
          <p:nvSpPr>
            <p:cNvPr id="56" name="テキスト ボックス 55"/>
            <p:cNvSpPr txBox="1"/>
            <p:nvPr/>
          </p:nvSpPr>
          <p:spPr>
            <a:xfrm>
              <a:off x="2357890" y="2792835"/>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こまめ</a:t>
              </a:r>
              <a:r>
                <a:rPr kumimoji="1" lang="ja-JP" altLang="en-US" sz="1600" b="1" dirty="0">
                  <a:latin typeface="メイリオ" panose="020B0604030504040204" pitchFamily="50" charset="-128"/>
                  <a:ea typeface="メイリオ" panose="020B0604030504040204" pitchFamily="50" charset="-128"/>
                </a:rPr>
                <a:t>な手洗</a:t>
              </a:r>
              <a:r>
                <a:rPr kumimoji="1" lang="ja-JP" altLang="en-US" sz="1600" b="1" dirty="0" smtClean="0">
                  <a:latin typeface="メイリオ" panose="020B0604030504040204" pitchFamily="50" charset="-128"/>
                  <a:ea typeface="メイリオ" panose="020B0604030504040204" pitchFamily="50" charset="-128"/>
                </a:rPr>
                <a:t>や手指</a:t>
              </a:r>
              <a:r>
                <a:rPr kumimoji="1" lang="ja-JP" altLang="en-US" sz="1600" b="1" dirty="0">
                  <a:latin typeface="メイリオ" panose="020B0604030504040204" pitchFamily="50" charset="-128"/>
                  <a:ea typeface="メイリオ" panose="020B0604030504040204" pitchFamily="50" charset="-128"/>
                </a:rPr>
                <a:t>消毒の徹底を促す（会場出入口等へのアルコール等</a:t>
              </a:r>
              <a:r>
                <a:rPr kumimoji="1" lang="ja-JP" altLang="en-US" sz="1600" b="1" dirty="0" smtClean="0">
                  <a:latin typeface="メイリオ" panose="020B0604030504040204" pitchFamily="50" charset="-128"/>
                  <a:ea typeface="メイリオ" panose="020B0604030504040204" pitchFamily="50" charset="-128"/>
                </a:rPr>
                <a:t>の手指</a:t>
              </a:r>
              <a:r>
                <a:rPr kumimoji="1" lang="ja-JP" altLang="en-US" sz="1600" b="1" dirty="0">
                  <a:latin typeface="メイリオ" panose="020B0604030504040204" pitchFamily="50" charset="-128"/>
                  <a:ea typeface="メイリオ" panose="020B0604030504040204" pitchFamily="50" charset="-128"/>
                </a:rPr>
                <a:t>消毒液の設置や場内アナウンス等の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57" name="正方形/長方形 56"/>
            <p:cNvSpPr/>
            <p:nvPr/>
          </p:nvSpPr>
          <p:spPr>
            <a:xfrm>
              <a:off x="1894170" y="36234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ysClr val="windowText" lastClr="000000"/>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ysClr val="windowText" lastClr="000000"/>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951711"/>
            <a:ext cx="6387284" cy="764531"/>
            <a:chOff x="290460" y="2790218"/>
            <a:chExt cx="6387284" cy="764531"/>
          </a:xfrm>
        </p:grpSpPr>
        <p:sp>
          <p:nvSpPr>
            <p:cNvPr id="64" name="角丸四角形 63"/>
            <p:cNvSpPr/>
            <p:nvPr/>
          </p:nvSpPr>
          <p:spPr>
            <a:xfrm>
              <a:off x="1732166" y="2790218"/>
              <a:ext cx="4945578" cy="76453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798225"/>
              <a:ext cx="1300216" cy="753450"/>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3024202"/>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ysClr val="windowText" lastClr="000000"/>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ysClr val="windowText" lastClr="000000"/>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277175" y="3027161"/>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機械換気による常時</a:t>
              </a:r>
              <a:r>
                <a:rPr kumimoji="1" lang="ja-JP" altLang="en-US" sz="1600" b="1" dirty="0">
                  <a:latin typeface="メイリオ" panose="020B0604030504040204" pitchFamily="50" charset="-128"/>
                  <a:ea typeface="メイリオ" panose="020B0604030504040204" pitchFamily="50" charset="-128"/>
                </a:rPr>
                <a:t>換気又</a:t>
              </a:r>
              <a:r>
                <a:rPr kumimoji="1" lang="ja-JP" altLang="en-US" sz="1600" b="1" dirty="0" smtClean="0">
                  <a:latin typeface="メイリオ" panose="020B0604030504040204" pitchFamily="50" charset="-128"/>
                  <a:ea typeface="メイリオ" panose="020B0604030504040204" pitchFamily="50" charset="-128"/>
                </a:rPr>
                <a:t>は窓開け換気</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a:t>
              </a:r>
              <a:r>
                <a:rPr kumimoji="1" lang="ja-JP" altLang="en-US" sz="1600" b="1" dirty="0" smtClean="0">
                  <a:solidFill>
                    <a:schemeClr val="tx1"/>
                  </a:solidFill>
                  <a:latin typeface="メイリオ" panose="020B0604030504040204" pitchFamily="50" charset="-128"/>
                  <a:ea typeface="メイリオ" panose="020B0604030504040204" pitchFamily="50" charset="-128"/>
                </a:rPr>
                <a:t>の密集回避</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ysClr val="windowText" lastClr="000000"/>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ysClr val="windowText" lastClr="000000"/>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入退場</a:t>
              </a:r>
              <a:r>
                <a:rPr kumimoji="1" lang="ja-JP" altLang="en-US" sz="1600" b="1" dirty="0">
                  <a:latin typeface="メイリオ" panose="020B0604030504040204" pitchFamily="50" charset="-128"/>
                  <a:ea typeface="メイリオ" panose="020B0604030504040204" pitchFamily="50" charset="-128"/>
                </a:rPr>
                <a:t>時の密集を回避するための措置（入場ゲートの増設や時間差入退場等）の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ysClr val="windowText" lastClr="000000"/>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ysClr val="windowText" lastClr="000000"/>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ysClr val="windowText" lastClr="000000"/>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ysClr val="windowText" lastClr="000000"/>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a:t>
              </a:r>
              <a:r>
                <a:rPr kumimoji="1" lang="ja-JP" altLang="en-US" sz="1600" b="1" dirty="0" smtClean="0">
                  <a:latin typeface="メイリオ" panose="020B0604030504040204" pitchFamily="50" charset="-128"/>
                  <a:ea typeface="メイリオ" panose="020B0604030504040204" pitchFamily="50" charset="-128"/>
                </a:rPr>
                <a:t>や動線</a:t>
              </a:r>
              <a:r>
                <a:rPr kumimoji="1" lang="ja-JP" altLang="en-US" sz="1600" b="1" dirty="0">
                  <a:latin typeface="メイリオ" panose="020B0604030504040204" pitchFamily="50" charset="-128"/>
                  <a:ea typeface="メイリオ" panose="020B0604030504040204" pitchFamily="50" charset="-128"/>
                </a:rPr>
                <a:t>確保等の体制</a:t>
              </a:r>
              <a:r>
                <a:rPr kumimoji="1" lang="ja-JP" altLang="en-US" sz="1600" b="1" dirty="0" smtClean="0">
                  <a:latin typeface="メイリオ" panose="020B0604030504040204" pitchFamily="50" charset="-128"/>
                  <a:ea typeface="メイリオ" panose="020B0604030504040204" pitchFamily="50" charset="-128"/>
                </a:rPr>
                <a:t>構築。</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a:t>
              </a:r>
              <a:r>
                <a:rPr kumimoji="1" lang="ja-JP" altLang="en-US" sz="1600" b="1" dirty="0" smtClean="0">
                  <a:latin typeface="メイリオ" panose="020B0604030504040204" pitchFamily="50" charset="-128"/>
                  <a:ea typeface="メイリオ" panose="020B0604030504040204" pitchFamily="50" charset="-128"/>
                </a:rPr>
                <a:t>触れ合わない間隔、</a:t>
              </a:r>
              <a:r>
                <a:rPr kumimoji="1" lang="ja-JP" altLang="en-US" sz="1600" b="1" dirty="0">
                  <a:latin typeface="メイリオ" panose="020B0604030504040204" pitchFamily="50" charset="-128"/>
                  <a:ea typeface="メイリオ" panose="020B0604030504040204" pitchFamily="50" charset="-128"/>
                </a:rPr>
                <a:t>大声を伴う可能性のある</a:t>
              </a:r>
              <a:r>
                <a:rPr kumimoji="1" lang="ja-JP" altLang="en-US" sz="1600" b="1" dirty="0" smtClean="0">
                  <a:latin typeface="メイリオ" panose="020B0604030504040204" pitchFamily="50" charset="-128"/>
                  <a:ea typeface="メイリオ" panose="020B0604030504040204" pitchFamily="50" charset="-128"/>
                </a:rPr>
                <a:t>イベントは</a:t>
              </a:r>
              <a:r>
                <a:rPr kumimoji="1" lang="ja-JP" altLang="en-US" sz="1600" b="1" dirty="0">
                  <a:latin typeface="メイリオ" panose="020B0604030504040204" pitchFamily="50" charset="-128"/>
                  <a:ea typeface="メイリオ" panose="020B0604030504040204" pitchFamily="50" charset="-128"/>
                </a:rPr>
                <a:t>、前後左右の座席との身体的</a:t>
              </a:r>
              <a:r>
                <a:rPr kumimoji="1" lang="ja-JP" altLang="en-US" sz="1600" b="1" dirty="0" smtClean="0">
                  <a:latin typeface="メイリオ" panose="020B0604030504040204" pitchFamily="50" charset="-128"/>
                  <a:ea typeface="メイリオ" panose="020B0604030504040204" pitchFamily="50" charset="-128"/>
                </a:rPr>
                <a:t>距離</a:t>
              </a:r>
              <a:r>
                <a:rPr kumimoji="1" lang="ja-JP" altLang="en-US" sz="1600" b="1" dirty="0">
                  <a:latin typeface="メイリオ" panose="020B0604030504040204" pitchFamily="50" charset="-128"/>
                  <a:ea typeface="メイリオ" panose="020B0604030504040204" pitchFamily="50" charset="-128"/>
                </a:rPr>
                <a:t>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660130"/>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大声ありの場合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「大声なしの場合」の「</a:t>
            </a:r>
            <a:r>
              <a:rPr kumimoji="1" lang="ja-JP" altLang="en-US" sz="1600" b="1" dirty="0">
                <a:latin typeface="メイリオ" panose="020B0604030504040204" pitchFamily="50" charset="-128"/>
                <a:ea typeface="メイリオ" panose="020B0604030504040204" pitchFamily="50" charset="-128"/>
              </a:rPr>
              <a:t>大声」を「常時大声を出す行為</a:t>
            </a:r>
            <a:r>
              <a:rPr kumimoji="1" lang="ja-JP" altLang="en-US" sz="1600" b="1" dirty="0" smtClean="0">
                <a:latin typeface="メイリオ" panose="020B0604030504040204" pitchFamily="50" charset="-128"/>
                <a:ea typeface="メイリオ" panose="020B0604030504040204" pitchFamily="50" charset="-128"/>
              </a:rPr>
              <a:t>」と読み替える。</a:t>
            </a:r>
            <a:endParaRPr kumimoji="1" lang="en-US" altLang="ja-JP" sz="1600" b="1" dirty="0" smtClean="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31376" y="463579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5" name="テキスト ボックス 44"/>
          <p:cNvSpPr txBox="1"/>
          <p:nvPr/>
        </p:nvSpPr>
        <p:spPr>
          <a:xfrm>
            <a:off x="2747928" y="509934"/>
            <a:ext cx="4266925"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第２版 令和４年</a:t>
            </a:r>
            <a:r>
              <a:rPr kumimoji="1" lang="ja-JP" altLang="en-US" sz="1600" b="1" dirty="0" smtClean="0">
                <a:latin typeface="メイリオ" panose="020B0604030504040204" pitchFamily="50" charset="-128"/>
                <a:ea typeface="メイリオ" panose="020B0604030504040204" pitchFamily="50" charset="-128"/>
              </a:rPr>
              <a:t>７月</a:t>
            </a:r>
            <a:r>
              <a:rPr kumimoji="1" lang="en-US" altLang="ja-JP" sz="1600" b="1" dirty="0" smtClean="0">
                <a:latin typeface="メイリオ" panose="020B0604030504040204" pitchFamily="50" charset="-128"/>
                <a:ea typeface="メイリオ" panose="020B0604030504040204" pitchFamily="50" charset="-128"/>
              </a:rPr>
              <a:t>22</a:t>
            </a:r>
            <a:r>
              <a:rPr kumimoji="1" lang="ja-JP" altLang="en-US" sz="1600" b="1" dirty="0" smtClean="0">
                <a:latin typeface="メイリオ" panose="020B0604030504040204" pitchFamily="50" charset="-128"/>
                <a:ea typeface="メイリオ" panose="020B0604030504040204" pitchFamily="50" charset="-128"/>
              </a:rPr>
              <a:t>日公開 香川県</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感染</a:t>
              </a: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防止</a:t>
              </a:r>
            </a:p>
          </p:txBody>
        </p:sp>
        <p:sp>
          <p:nvSpPr>
            <p:cNvPr id="21"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⑦</a:t>
              </a:r>
              <a:r>
                <a:rPr kumimoji="1" lang="ja-JP" altLang="en-US" sz="1600" b="1" dirty="0">
                  <a:solidFill>
                    <a:schemeClr val="tx1"/>
                  </a:solidFill>
                  <a:latin typeface="メイリオ" panose="020B0604030504040204" pitchFamily="50" charset="-128"/>
                  <a:ea typeface="メイリオ" panose="020B0604030504040204" pitchFamily="50" charset="-128"/>
                </a:rPr>
                <a:t>参加者</a:t>
              </a:r>
              <a:r>
                <a:rPr kumimoji="1" lang="ja-JP" altLang="en-US" sz="1600" b="1" dirty="0" smtClean="0">
                  <a:solidFill>
                    <a:schemeClr val="tx1"/>
                  </a:solidFill>
                  <a:latin typeface="メイリオ" panose="020B0604030504040204" pitchFamily="50" charset="-128"/>
                  <a:ea typeface="メイリオ" panose="020B0604030504040204" pitchFamily="50" charset="-128"/>
                </a:rPr>
                <a:t>の</a:t>
              </a:r>
              <a:r>
                <a:rPr kumimoji="1" lang="ja-JP" altLang="en-US" sz="1600" b="1" dirty="0">
                  <a:solidFill>
                    <a:schemeClr val="tx1"/>
                  </a:solidFill>
                  <a:latin typeface="メイリオ" panose="020B0604030504040204" pitchFamily="50" charset="-128"/>
                  <a:ea typeface="メイリオ" panose="020B0604030504040204" pitchFamily="50" charset="-128"/>
                </a:rPr>
                <a:t>　</a:t>
              </a:r>
              <a:r>
                <a:rPr kumimoji="1" lang="ja-JP" altLang="en-US" sz="1600" b="1" dirty="0" smtClean="0">
                  <a:solidFill>
                    <a:schemeClr val="tx1"/>
                  </a:solidFill>
                  <a:latin typeface="メイリオ" panose="020B0604030504040204" pitchFamily="50" charset="-128"/>
                  <a:ea typeface="メイリオ" panose="020B0604030504040204" pitchFamily="50" charset="-128"/>
                </a:rPr>
                <a:t>把握・管理等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ysClr val="windowText" lastClr="000000"/>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ysClr val="windowText" lastClr="000000"/>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81597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時差入退場の実施等イベント</a:t>
              </a:r>
              <a:r>
                <a:rPr kumimoji="1" lang="ja-JP" altLang="en-US" sz="1600" b="1" dirty="0">
                  <a:latin typeface="メイリオ" panose="020B0604030504040204" pitchFamily="50" charset="-128"/>
                  <a:ea typeface="メイリオ" panose="020B0604030504040204" pitchFamily="50" charset="-128"/>
                </a:rPr>
                <a:t>前後の感染防止の注意</a:t>
              </a:r>
              <a:r>
                <a:rPr kumimoji="1" lang="ja-JP" altLang="en-US" sz="1600" b="1" dirty="0" smtClean="0">
                  <a:latin typeface="メイリオ" panose="020B0604030504040204" pitchFamily="50" charset="-128"/>
                  <a:ea typeface="メイリオ" panose="020B0604030504040204" pitchFamily="50" charset="-128"/>
                </a:rPr>
                <a:t>喚起。</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ysClr val="windowText" lastClr="000000"/>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ysClr val="windowText" lastClr="000000"/>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ysClr val="windowText" lastClr="000000"/>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ysClr val="windowText" lastClr="000000"/>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チケット購入時又は入場</a:t>
              </a:r>
              <a:r>
                <a:rPr kumimoji="1" lang="ja-JP" altLang="en-US" sz="1600" b="1" dirty="0">
                  <a:latin typeface="メイリオ" panose="020B0604030504040204" pitchFamily="50" charset="-128"/>
                  <a:ea typeface="メイリオ" panose="020B0604030504040204" pitchFamily="50" charset="-128"/>
                </a:rPr>
                <a:t>時の連絡先確認や</a:t>
              </a:r>
              <a:r>
                <a:rPr kumimoji="1" lang="ja-JP" altLang="en-US" sz="1600" b="1" dirty="0" smtClean="0">
                  <a:latin typeface="メイリオ" panose="020B0604030504040204" pitchFamily="50" charset="-128"/>
                  <a:ea typeface="メイリオ" panose="020B0604030504040204" pitchFamily="50" charset="-128"/>
                </a:rPr>
                <a:t>アプリ等</a:t>
              </a:r>
              <a:r>
                <a:rPr kumimoji="1" lang="ja-JP" altLang="en-US" sz="1600" b="1" dirty="0">
                  <a:latin typeface="メイリオ" panose="020B0604030504040204" pitchFamily="50" charset="-128"/>
                  <a:ea typeface="メイリオ" panose="020B0604030504040204" pitchFamily="50" charset="-128"/>
                </a:rPr>
                <a:t>を活用した参加者の</a:t>
              </a:r>
              <a:r>
                <a:rPr kumimoji="1" lang="ja-JP" altLang="en-US" sz="1600" b="1" dirty="0" smtClean="0">
                  <a:latin typeface="メイリオ" panose="020B0604030504040204" pitchFamily="50" charset="-128"/>
                  <a:ea typeface="メイリオ" panose="020B0604030504040204" pitchFamily="50" charset="-128"/>
                </a:rPr>
                <a:t>把握。</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a:t>
              </a:r>
              <a:r>
                <a:rPr kumimoji="1" lang="ja-JP" altLang="en-US" sz="1600" b="1" dirty="0" smtClean="0">
                  <a:latin typeface="メイリオ" panose="020B0604030504040204" pitchFamily="50" charset="-128"/>
                  <a:ea typeface="メイリオ" panose="020B0604030504040204" pitchFamily="50" charset="-128"/>
                </a:rPr>
                <a:t>払戻し措置</a:t>
              </a:r>
              <a:r>
                <a:rPr kumimoji="1" lang="ja-JP" altLang="en-US" sz="1600" b="1" dirty="0">
                  <a:latin typeface="メイリオ" panose="020B0604030504040204" pitchFamily="50" charset="-128"/>
                  <a:ea typeface="メイリオ" panose="020B0604030504040204" pitchFamily="50" charset="-128"/>
                </a:rPr>
                <a:t>等により、有症状者の入場を確実に</a:t>
              </a:r>
              <a:r>
                <a:rPr kumimoji="1" lang="ja-JP" altLang="en-US" sz="1600" b="1" dirty="0" smtClean="0">
                  <a:latin typeface="メイリオ" panose="020B0604030504040204" pitchFamily="50" charset="-128"/>
                  <a:ea typeface="メイリオ" panose="020B0604030504040204" pitchFamily="50" charset="-128"/>
                </a:rPr>
                <a:t>防止。</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45" name="グループ化 44"/>
          <p:cNvGrpSpPr/>
          <p:nvPr/>
        </p:nvGrpSpPr>
        <p:grpSpPr>
          <a:xfrm>
            <a:off x="297318" y="2626122"/>
            <a:ext cx="6387284" cy="2422082"/>
            <a:chOff x="290460" y="2339406"/>
            <a:chExt cx="6387284" cy="2422082"/>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⑤</a:t>
              </a:r>
              <a:r>
                <a:rPr kumimoji="1" lang="ja-JP" altLang="en-US" sz="1600" b="1" dirty="0">
                  <a:solidFill>
                    <a:schemeClr val="tx1"/>
                  </a:solidFill>
                  <a:latin typeface="メイリオ" panose="020B0604030504040204" pitchFamily="50" charset="-128"/>
                  <a:ea typeface="メイリオ" panose="020B0604030504040204" pitchFamily="50" charset="-128"/>
                </a:rPr>
                <a:t>飲食の</a:t>
              </a:r>
              <a:r>
                <a:rPr kumimoji="1" lang="ja-JP" altLang="en-US" sz="1600" b="1" dirty="0" smtClean="0">
                  <a:solidFill>
                    <a:schemeClr val="tx1"/>
                  </a:solidFill>
                  <a:latin typeface="メイリオ" panose="020B0604030504040204" pitchFamily="50" charset="-128"/>
                  <a:ea typeface="メイリオ" panose="020B0604030504040204" pitchFamily="50" charset="-128"/>
                </a:rPr>
                <a:t>制限</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defRPr/>
              </a:pPr>
              <a:r>
                <a:rPr kumimoji="1" lang="ja-JP" altLang="en-US" sz="1600" b="1" dirty="0">
                  <a:solidFill>
                    <a:srgbClr val="FF0000"/>
                  </a:solidFill>
                  <a:latin typeface="メイリオ" panose="020B0604030504040204" pitchFamily="50" charset="-128"/>
                  <a:ea typeface="メイリオ" panose="020B0604030504040204" pitchFamily="50" charset="-128"/>
                </a:rPr>
                <a:t>（飲食は</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pPr>
                <a:defRPr/>
              </a:pPr>
              <a:r>
                <a:rPr kumimoji="1" lang="ja-JP" altLang="en-US" sz="1600" b="1" dirty="0">
                  <a:solidFill>
                    <a:srgbClr val="FF0000"/>
                  </a:solidFill>
                  <a:latin typeface="メイリオ" panose="020B0604030504040204" pitchFamily="50" charset="-128"/>
                  <a:ea typeface="メイリオ" panose="020B0604030504040204" pitchFamily="50" charset="-128"/>
                </a:rPr>
                <a:t>伴わない）</a:t>
              </a:r>
            </a:p>
            <a:p>
              <a:pPr>
                <a:defRPr/>
              </a:pP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ysClr val="windowText" lastClr="000000"/>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ysClr val="windowText" lastClr="000000"/>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飲食時の感染</a:t>
              </a:r>
              <a:r>
                <a:rPr kumimoji="1" lang="ja-JP" altLang="en-US" sz="1600" b="1" dirty="0">
                  <a:latin typeface="メイリオ" panose="020B0604030504040204" pitchFamily="50" charset="-128"/>
                  <a:ea typeface="メイリオ" panose="020B0604030504040204" pitchFamily="50" charset="-128"/>
                </a:rPr>
                <a:t>防止策（飲食店に求められる感染防止策等を踏まえた十分な対策</a:t>
              </a:r>
              <a:r>
                <a:rPr kumimoji="1" lang="ja-JP" altLang="en-US" sz="1600" b="1" dirty="0" smtClean="0">
                  <a:latin typeface="メイリオ" panose="020B0604030504040204" pitchFamily="50" charset="-128"/>
                  <a:ea typeface="メイリオ" panose="020B0604030504040204" pitchFamily="50" charset="-128"/>
                </a:rPr>
                <a:t>）の徹底。</a:t>
              </a:r>
              <a:endParaRPr kumimoji="1" lang="ja-JP" altLang="en-US" sz="1600" b="1" dirty="0">
                <a:latin typeface="メイリオ" panose="020B0604030504040204" pitchFamily="50" charset="-128"/>
                <a:ea typeface="メイリオ" panose="020B0604030504040204" pitchFamily="50" charset="-128"/>
              </a:endParaRPr>
            </a:p>
          </p:txBody>
        </p:sp>
        <p:sp>
          <p:nvSpPr>
            <p:cNvPr id="62"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ysClr val="windowText" lastClr="000000"/>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ysClr val="windowText" lastClr="000000"/>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ysClr val="windowText" lastClr="000000"/>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ysClr val="windowText" lastClr="000000"/>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a:t>
              </a:r>
              <a:r>
                <a:rPr kumimoji="1" lang="ja-JP" altLang="en-US" sz="1600" b="1" dirty="0" smtClean="0">
                  <a:latin typeface="メイリオ" panose="020B0604030504040204" pitchFamily="50" charset="-128"/>
                  <a:ea typeface="メイリオ" panose="020B0604030504040204" pitchFamily="50" charset="-128"/>
                </a:rPr>
                <a:t>エリア</a:t>
              </a:r>
              <a:r>
                <a:rPr kumimoji="1" lang="ja-JP" altLang="en-US" sz="1600" b="1" dirty="0">
                  <a:latin typeface="メイリオ" panose="020B0604030504040204" pitchFamily="50" charset="-128"/>
                  <a:ea typeface="メイリオ" panose="020B0604030504040204" pitchFamily="50" charset="-128"/>
                </a:rPr>
                <a:t>以外（例：観客席等）は自粛</a:t>
              </a:r>
              <a:r>
                <a:rPr kumimoji="1" lang="ja-JP" altLang="en-US"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飲食中以外のマスク着用の推奨。</a:t>
              </a:r>
              <a:endParaRPr kumimoji="1" lang="ja-JP" altLang="en-US" sz="1600" b="1" dirty="0">
                <a:latin typeface="メイリオ" panose="020B0604030504040204" pitchFamily="50" charset="-128"/>
                <a:ea typeface="メイリオ" panose="020B0604030504040204" pitchFamily="50" charset="-128"/>
              </a:endParaRP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a:t>
              </a:r>
              <a:r>
                <a:rPr kumimoji="1" lang="ja-JP" altLang="en-US" sz="1600" b="1" dirty="0" smtClean="0">
                  <a:latin typeface="メイリオ" panose="020B0604030504040204" pitchFamily="50" charset="-128"/>
                  <a:ea typeface="メイリオ" panose="020B0604030504040204" pitchFamily="50" charset="-128"/>
                </a:rPr>
                <a:t>要請に従った飲食</a:t>
              </a:r>
              <a:r>
                <a:rPr kumimoji="1" lang="ja-JP" altLang="en-US" sz="1600" b="1" dirty="0">
                  <a:latin typeface="メイリオ" panose="020B0604030504040204" pitchFamily="50" charset="-128"/>
                  <a:ea typeface="メイリオ" panose="020B0604030504040204" pitchFamily="50" charset="-128"/>
                </a:rPr>
                <a:t>・酒類提供の</a:t>
              </a:r>
              <a:r>
                <a:rPr kumimoji="1" lang="ja-JP" altLang="en-US" sz="1600" b="1" dirty="0" smtClean="0">
                  <a:latin typeface="メイリオ" panose="020B0604030504040204" pitchFamily="50" charset="-128"/>
                  <a:ea typeface="メイリオ" panose="020B0604030504040204" pitchFamily="50" charset="-128"/>
                </a:rPr>
                <a:t>可否判断（</a:t>
              </a:r>
              <a:r>
                <a:rPr kumimoji="1" lang="ja-JP" altLang="en-US" sz="1600" b="1" dirty="0">
                  <a:latin typeface="メイリオ" panose="020B0604030504040204" pitchFamily="50" charset="-128"/>
                  <a:ea typeface="メイリオ" panose="020B0604030504040204" pitchFamily="50" charset="-128"/>
                </a:rPr>
                <a:t>提供する場合には飲酒</a:t>
              </a:r>
              <a:r>
                <a:rPr kumimoji="1" lang="ja-JP" altLang="en-US" sz="1600" b="1" dirty="0" smtClean="0">
                  <a:latin typeface="メイリオ" panose="020B0604030504040204" pitchFamily="50" charset="-128"/>
                  <a:ea typeface="メイリオ" panose="020B0604030504040204" pitchFamily="50" charset="-128"/>
                </a:rPr>
                <a:t>に伴う大声</a:t>
              </a:r>
              <a:r>
                <a:rPr kumimoji="1" lang="ja-JP" altLang="en-US" sz="1600" b="1" dirty="0">
                  <a:latin typeface="メイリオ" panose="020B0604030504040204" pitchFamily="50" charset="-128"/>
                  <a:ea typeface="メイリオ" panose="020B0604030504040204" pitchFamily="50" charset="-128"/>
                </a:rPr>
                <a:t>等を</a:t>
              </a:r>
              <a:r>
                <a:rPr kumimoji="1" lang="ja-JP" altLang="en-US" sz="1600" b="1" dirty="0" smtClean="0">
                  <a:latin typeface="メイリオ" panose="020B0604030504040204" pitchFamily="50" charset="-128"/>
                  <a:ea typeface="メイリオ" panose="020B0604030504040204" pitchFamily="50" charset="-128"/>
                </a:rPr>
                <a:t>防ぐ対策</a:t>
              </a:r>
              <a:r>
                <a:rPr kumimoji="1" lang="ja-JP" altLang="en-US" sz="1600" b="1" dirty="0">
                  <a:latin typeface="メイリオ" panose="020B0604030504040204" pitchFamily="50" charset="-128"/>
                  <a:ea typeface="メイリオ" panose="020B0604030504040204" pitchFamily="50" charset="-128"/>
                </a:rPr>
                <a:t>を</a:t>
              </a:r>
              <a:r>
                <a:rPr kumimoji="1" lang="ja-JP" altLang="en-US" sz="1600" b="1" dirty="0" smtClean="0">
                  <a:latin typeface="メイリオ" panose="020B0604030504040204" pitchFamily="50" charset="-128"/>
                  <a:ea typeface="メイリオ" panose="020B0604030504040204" pitchFamily="50" charset="-128"/>
                </a:rPr>
                <a:t>検討。）。</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⑥</a:t>
              </a:r>
              <a:r>
                <a:rPr kumimoji="1" lang="ja-JP" altLang="en-US" sz="1600" b="1" dirty="0">
                  <a:solidFill>
                    <a:schemeClr val="tx1"/>
                  </a:solidFill>
                  <a:latin typeface="メイリオ" panose="020B0604030504040204" pitchFamily="50" charset="-128"/>
                  <a:ea typeface="メイリオ" panose="020B0604030504040204" pitchFamily="50" charset="-128"/>
                </a:rPr>
                <a:t>出演者等</a:t>
              </a:r>
              <a:r>
                <a:rPr kumimoji="1" lang="ja-JP" altLang="en-US" sz="1600" b="1" dirty="0" smtClean="0">
                  <a:solidFill>
                    <a:schemeClr val="tx1"/>
                  </a:solidFill>
                  <a:latin typeface="メイリオ" panose="020B0604030504040204" pitchFamily="50" charset="-128"/>
                  <a:ea typeface="メイリオ" panose="020B0604030504040204" pitchFamily="50" charset="-128"/>
                </a:rPr>
                <a:t>の感染</a:t>
              </a:r>
              <a:r>
                <a:rPr kumimoji="1" lang="ja-JP" altLang="en-US" sz="1600" b="1" dirty="0">
                  <a:solidFill>
                    <a:schemeClr val="tx1"/>
                  </a:solidFill>
                  <a:latin typeface="メイリオ" panose="020B0604030504040204" pitchFamily="50" charset="-128"/>
                  <a:ea typeface="メイリオ" panose="020B0604030504040204" pitchFamily="50" charset="-128"/>
                </a:rPr>
                <a:t>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ysClr val="windowText" lastClr="000000"/>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ysClr val="windowText" lastClr="000000"/>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a:t>
              </a:r>
              <a:r>
                <a:rPr kumimoji="1" lang="ja-JP" altLang="en-US" sz="1600" b="1" dirty="0" smtClean="0">
                  <a:latin typeface="メイリオ" panose="020B0604030504040204" pitchFamily="50" charset="-128"/>
                  <a:ea typeface="メイリオ" panose="020B0604030504040204" pitchFamily="50" charset="-128"/>
                </a:rPr>
                <a:t>から出演者</a:t>
              </a:r>
              <a:r>
                <a:rPr kumimoji="1" lang="ja-JP" altLang="en-US" sz="1600" b="1" dirty="0">
                  <a:latin typeface="メイリオ" panose="020B0604030504040204" pitchFamily="50" charset="-128"/>
                  <a:ea typeface="メイリオ" panose="020B0604030504040204" pitchFamily="50" charset="-128"/>
                </a:rPr>
                <a:t>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ysClr val="windowText" lastClr="000000"/>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ysClr val="windowText" lastClr="000000"/>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ysClr val="windowText" lastClr="000000"/>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ysClr val="windowText" lastClr="000000"/>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a:t>
              </a:r>
              <a:r>
                <a:rPr kumimoji="1" lang="ja-JP" altLang="en-US"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イベント</a:t>
              </a:r>
              <a:r>
                <a:rPr kumimoji="1" lang="ja-JP" altLang="en-US" sz="1600" b="1" dirty="0" smtClean="0">
                  <a:latin typeface="メイリオ" panose="020B0604030504040204" pitchFamily="50" charset="-128"/>
                  <a:ea typeface="メイリオ" panose="020B0604030504040204" pitchFamily="50" charset="-128"/>
                </a:rPr>
                <a:t>開催前</a:t>
              </a:r>
              <a:r>
                <a:rPr kumimoji="1" lang="ja-JP" altLang="en-US" sz="1600" b="1" dirty="0">
                  <a:latin typeface="メイリオ" panose="020B0604030504040204" pitchFamily="50" charset="-128"/>
                  <a:ea typeface="メイリオ" panose="020B0604030504040204" pitchFamily="50" charset="-128"/>
                </a:rPr>
                <a:t>も含め、声を発出する</a:t>
              </a:r>
              <a:r>
                <a:rPr kumimoji="1" lang="ja-JP" altLang="en-US" sz="1600" b="1" dirty="0" smtClean="0">
                  <a:latin typeface="メイリオ" panose="020B0604030504040204" pitchFamily="50" charset="-128"/>
                  <a:ea typeface="メイリオ" panose="020B0604030504040204" pitchFamily="50" charset="-128"/>
                </a:rPr>
                <a:t>出演者</a:t>
              </a:r>
              <a:r>
                <a:rPr kumimoji="1" lang="ja-JP" altLang="en-US" sz="1600" b="1" dirty="0">
                  <a:latin typeface="メイリオ" panose="020B0604030504040204" pitchFamily="50" charset="-128"/>
                  <a:ea typeface="メイリオ" panose="020B0604030504040204" pitchFamily="50" charset="-128"/>
                </a:rPr>
                <a:t>やスタッフ等の関係者間での感染リスクに</a:t>
              </a:r>
              <a:r>
                <a:rPr kumimoji="1" lang="ja-JP" altLang="en-US" sz="1600" b="1" dirty="0" smtClean="0">
                  <a:latin typeface="メイリオ" panose="020B0604030504040204" pitchFamily="50" charset="-128"/>
                  <a:ea typeface="メイリオ" panose="020B0604030504040204" pitchFamily="50" charset="-128"/>
                </a:rPr>
                <a:t>対処する。</a:t>
              </a:r>
              <a:endParaRPr kumimoji="1" lang="ja-JP" altLang="en-US" sz="1600" b="1" dirty="0">
                <a:latin typeface="メイリオ" panose="020B0604030504040204" pitchFamily="50" charset="-128"/>
                <a:ea typeface="メイリオ" panose="020B0604030504040204" pitchFamily="50" charset="-128"/>
              </a:endParaRP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出演者やスタッフ等と</a:t>
              </a:r>
              <a:r>
                <a:rPr kumimoji="1" lang="ja-JP" altLang="en-US" sz="1600" b="1" dirty="0">
                  <a:latin typeface="メイリオ" panose="020B0604030504040204" pitchFamily="50" charset="-128"/>
                  <a:ea typeface="メイリオ" panose="020B0604030504040204" pitchFamily="50" charset="-128"/>
                </a:rPr>
                <a:t>観客</a:t>
              </a:r>
              <a:r>
                <a:rPr kumimoji="1" lang="ja-JP" altLang="en-US" sz="1600" b="1" dirty="0" smtClean="0">
                  <a:latin typeface="メイリオ" panose="020B0604030504040204" pitchFamily="50" charset="-128"/>
                  <a:ea typeface="メイリオ" panose="020B0604030504040204" pitchFamily="50" charset="-128"/>
                </a:rPr>
                <a:t>がイベント前後</a:t>
              </a:r>
              <a:r>
                <a:rPr kumimoji="1" lang="ja-JP" altLang="en-US" sz="1600" b="1" dirty="0">
                  <a:latin typeface="メイリオ" panose="020B0604030504040204" pitchFamily="50" charset="-128"/>
                  <a:ea typeface="メイリオ" panose="020B0604030504040204" pitchFamily="50" charset="-128"/>
                </a:rPr>
                <a:t>・休憩時間等に接触しないよう確実な措置を</a:t>
              </a:r>
              <a:r>
                <a:rPr kumimoji="1" lang="ja-JP" altLang="en-US" sz="1600" b="1" dirty="0" smtClean="0">
                  <a:latin typeface="メイリオ" panose="020B0604030504040204" pitchFamily="50" charset="-128"/>
                  <a:ea typeface="メイリオ" panose="020B0604030504040204" pitchFamily="50" charset="-128"/>
                </a:rPr>
                <a:t>講じる（誘導スタッフ等必要な場合を除く。）。</a:t>
              </a:r>
              <a:endParaRPr kumimoji="1" lang="ja-JP" altLang="en-US" sz="1600" b="1" dirty="0">
                <a:latin typeface="メイリオ" panose="020B0604030504040204" pitchFamily="50" charset="-128"/>
                <a:ea typeface="メイリオ" panose="020B0604030504040204" pitchFamily="50" charset="-128"/>
              </a:endParaRP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smtClean="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smtClean="0">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2747928" y="509934"/>
            <a:ext cx="4266925"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第２版 令和４年</a:t>
            </a:r>
            <a:r>
              <a:rPr kumimoji="1" lang="ja-JP" altLang="en-US" sz="1600" b="1" dirty="0" smtClean="0">
                <a:latin typeface="メイリオ" panose="020B0604030504040204" pitchFamily="50" charset="-128"/>
                <a:ea typeface="メイリオ" panose="020B0604030504040204" pitchFamily="50" charset="-128"/>
              </a:rPr>
              <a:t>７月</a:t>
            </a:r>
            <a:r>
              <a:rPr kumimoji="1" lang="en-US" altLang="ja-JP" sz="1600" b="1" dirty="0" smtClean="0">
                <a:latin typeface="メイリオ" panose="020B0604030504040204" pitchFamily="50" charset="-128"/>
                <a:ea typeface="メイリオ" panose="020B0604030504040204" pitchFamily="50" charset="-128"/>
              </a:rPr>
              <a:t>22</a:t>
            </a:r>
            <a:r>
              <a:rPr kumimoji="1" lang="ja-JP" altLang="en-US" sz="1600" b="1" dirty="0" smtClean="0">
                <a:latin typeface="メイリオ" panose="020B0604030504040204" pitchFamily="50" charset="-128"/>
                <a:ea typeface="メイリオ" panose="020B0604030504040204" pitchFamily="50" charset="-128"/>
              </a:rPr>
              <a:t>日公開 香川県</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0" y="0"/>
            <a:ext cx="6858000" cy="9361320"/>
          </a:xfrm>
          <a:prstGeom prst="rect">
            <a:avLst/>
          </a:prstGeom>
        </p:spPr>
      </p:pic>
    </p:spTree>
    <p:extLst>
      <p:ext uri="{BB962C8B-B14F-4D97-AF65-F5344CB8AC3E}">
        <p14:creationId xmlns:p14="http://schemas.microsoft.com/office/powerpoint/2010/main" val="907522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3961</TotalTime>
  <Words>1119</Words>
  <Application>Microsoft Office PowerPoint</Application>
  <PresentationFormat>A4 210 x 297 mm</PresentationFormat>
  <Paragraphs>121</Paragraphs>
  <Slides>4</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sg12780のC20-1150</cp:lastModifiedBy>
  <cp:revision>586</cp:revision>
  <cp:lastPrinted>2022-09-08T05:28:40Z</cp:lastPrinted>
  <dcterms:created xsi:type="dcterms:W3CDTF">2021-06-21T06:44:25Z</dcterms:created>
  <dcterms:modified xsi:type="dcterms:W3CDTF">2022-09-08T07:16:12Z</dcterms:modified>
</cp:coreProperties>
</file>