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90" r:id="rId2"/>
    <p:sldId id="286" r:id="rId3"/>
    <p:sldId id="291" r:id="rId4"/>
  </p:sldIdLst>
  <p:sldSz cx="6858000" cy="9906000" type="A4"/>
  <p:notesSz cx="673576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18" autoAdjust="0"/>
    <p:restoredTop sz="96548" autoAdjust="0"/>
  </p:normalViewPr>
  <p:slideViewPr>
    <p:cSldViewPr snapToGrid="0">
      <p:cViewPr>
        <p:scale>
          <a:sx n="100" d="100"/>
          <a:sy n="100" d="100"/>
        </p:scale>
        <p:origin x="1939" y="-263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619"/>
          </a:xfrm>
          <a:prstGeom prst="rect">
            <a:avLst/>
          </a:prstGeom>
        </p:spPr>
        <p:txBody>
          <a:bodyPr vert="horz" lIns="91470" tIns="45735" rIns="91470" bIns="4573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619"/>
          </a:xfrm>
          <a:prstGeom prst="rect">
            <a:avLst/>
          </a:prstGeom>
        </p:spPr>
        <p:txBody>
          <a:bodyPr vert="horz" lIns="91470" tIns="45735" rIns="91470" bIns="45735" rtlCol="0"/>
          <a:lstStyle>
            <a:lvl1pPr algn="r">
              <a:defRPr sz="1200"/>
            </a:lvl1pPr>
          </a:lstStyle>
          <a:p>
            <a:fld id="{4A15B2C2-C2E8-443C-8BCD-D41CAE0ED780}" type="datetimeFigureOut">
              <a:rPr kumimoji="1" lang="ja-JP" altLang="en-US" smtClean="0"/>
              <a:t>2022/11/2</a:t>
            </a:fld>
            <a:endParaRPr kumimoji="1" lang="ja-JP" altLang="en-US"/>
          </a:p>
        </p:txBody>
      </p:sp>
      <p:sp>
        <p:nvSpPr>
          <p:cNvPr id="4" name="スライド イメージ プレースホルダー 3"/>
          <p:cNvSpPr>
            <a:spLocks noGrp="1" noRot="1" noChangeAspect="1"/>
          </p:cNvSpPr>
          <p:nvPr>
            <p:ph type="sldImg" idx="2"/>
          </p:nvPr>
        </p:nvSpPr>
        <p:spPr>
          <a:xfrm>
            <a:off x="2216150" y="1235075"/>
            <a:ext cx="2303463" cy="3330575"/>
          </a:xfrm>
          <a:prstGeom prst="rect">
            <a:avLst/>
          </a:prstGeom>
          <a:noFill/>
          <a:ln w="12700">
            <a:solidFill>
              <a:prstClr val="black"/>
            </a:solidFill>
          </a:ln>
        </p:spPr>
        <p:txBody>
          <a:bodyPr vert="horz" lIns="91470" tIns="45735" rIns="91470" bIns="45735" rtlCol="0" anchor="ctr"/>
          <a:lstStyle/>
          <a:p>
            <a:endParaRPr lang="ja-JP" altLang="en-US"/>
          </a:p>
        </p:txBody>
      </p:sp>
      <p:sp>
        <p:nvSpPr>
          <p:cNvPr id="5" name="ノート プレースホルダー 4"/>
          <p:cNvSpPr>
            <a:spLocks noGrp="1"/>
          </p:cNvSpPr>
          <p:nvPr>
            <p:ph type="body" sz="quarter" idx="3"/>
          </p:nvPr>
        </p:nvSpPr>
        <p:spPr>
          <a:xfrm>
            <a:off x="673101" y="4751270"/>
            <a:ext cx="5389563" cy="3887112"/>
          </a:xfrm>
          <a:prstGeom prst="rect">
            <a:avLst/>
          </a:prstGeom>
        </p:spPr>
        <p:txBody>
          <a:bodyPr vert="horz" lIns="91470" tIns="45735" rIns="91470" bIns="4573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7044"/>
            <a:ext cx="2919413" cy="495619"/>
          </a:xfrm>
          <a:prstGeom prst="rect">
            <a:avLst/>
          </a:prstGeom>
        </p:spPr>
        <p:txBody>
          <a:bodyPr vert="horz" lIns="91470" tIns="45735" rIns="91470" bIns="4573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7044"/>
            <a:ext cx="2919412" cy="495619"/>
          </a:xfrm>
          <a:prstGeom prst="rect">
            <a:avLst/>
          </a:prstGeom>
        </p:spPr>
        <p:txBody>
          <a:bodyPr vert="horz" lIns="91470" tIns="45735" rIns="91470" bIns="45735"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2022/11/2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info@setouchi-artfest.jp"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smtClean="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smtClean="0">
                <a:latin typeface="メイリオ" panose="020B0604030504040204" pitchFamily="50" charset="-128"/>
                <a:ea typeface="メイリオ" panose="020B0604030504040204" pitchFamily="50" charset="-128"/>
              </a:rPr>
              <a:t>1</a:t>
            </a:r>
          </a:p>
        </p:txBody>
      </p:sp>
      <p:sp>
        <p:nvSpPr>
          <p:cNvPr id="4" name="正方形/長方形 3"/>
          <p:cNvSpPr/>
          <p:nvPr/>
        </p:nvSpPr>
        <p:spPr>
          <a:xfrm>
            <a:off x="-114301" y="9183313"/>
            <a:ext cx="6972301" cy="738664"/>
          </a:xfrm>
          <a:prstGeom prst="rect">
            <a:avLst/>
          </a:prstGeom>
        </p:spPr>
        <p:txBody>
          <a:bodyPr wrap="square">
            <a:spAutoFit/>
          </a:bodyPr>
          <a:lstStyle/>
          <a:p>
            <a:pPr marL="446088" indent="-446088"/>
            <a:r>
              <a:rPr kumimoji="1" lang="ja-JP" altLang="en-US" sz="1050" b="1" dirty="0" smtClean="0">
                <a:latin typeface="メイリオ" panose="020B0604030504040204" pitchFamily="50" charset="-128"/>
                <a:ea typeface="メイリオ" panose="020B0604030504040204" pitchFamily="50" charset="-128"/>
              </a:rPr>
              <a:t>（</a:t>
            </a:r>
            <a:r>
              <a:rPr kumimoji="1" lang="en-US" altLang="ja-JP" sz="1050" b="1" dirty="0" smtClean="0">
                <a:latin typeface="メイリオ" panose="020B0604030504040204" pitchFamily="50" charset="-128"/>
                <a:ea typeface="メイリオ" panose="020B0604030504040204" pitchFamily="50" charset="-128"/>
              </a:rPr>
              <a:t>※</a:t>
            </a:r>
            <a:r>
              <a:rPr kumimoji="1" lang="ja-JP" altLang="en-US" sz="1050" b="1" dirty="0" smtClean="0">
                <a:latin typeface="メイリオ" panose="020B0604030504040204" pitchFamily="50" charset="-128"/>
                <a:ea typeface="メイリオ" panose="020B0604030504040204" pitchFamily="50" charset="-128"/>
              </a:rPr>
              <a:t>）大声の定義を「観客等が</a:t>
            </a:r>
            <a:r>
              <a:rPr kumimoji="1" lang="ja-JP" altLang="en-US" sz="1050" b="1" dirty="0">
                <a:latin typeface="メイリオ" panose="020B0604030504040204" pitchFamily="50" charset="-128"/>
                <a:ea typeface="メイリオ" panose="020B0604030504040204" pitchFamily="50" charset="-128"/>
              </a:rPr>
              <a:t>、通常より</a:t>
            </a:r>
            <a:r>
              <a:rPr kumimoji="1" lang="ja-JP" altLang="en-US" sz="1050" b="1" dirty="0" smtClean="0">
                <a:latin typeface="メイリオ" panose="020B0604030504040204" pitchFamily="50" charset="-128"/>
                <a:ea typeface="メイリオ" panose="020B0604030504040204" pitchFamily="50" charset="-128"/>
              </a:rPr>
              <a:t>も大きな</a:t>
            </a:r>
            <a:r>
              <a:rPr kumimoji="1" lang="ja-JP" altLang="en-US" sz="1050" b="1" dirty="0">
                <a:latin typeface="メイリオ" panose="020B0604030504040204" pitchFamily="50" charset="-128"/>
                <a:ea typeface="メイリオ" panose="020B0604030504040204" pitchFamily="50" charset="-128"/>
              </a:rPr>
              <a:t>声量で、反復・継続的に声を</a:t>
            </a:r>
            <a:r>
              <a:rPr kumimoji="1" lang="ja-JP" altLang="en-US" sz="1050" b="1" dirty="0" smtClean="0">
                <a:latin typeface="メイリオ" panose="020B0604030504040204" pitchFamily="50" charset="-128"/>
                <a:ea typeface="メイリオ" panose="020B0604030504040204" pitchFamily="50" charset="-128"/>
              </a:rPr>
              <a:t>発すること」とし、これを積極的に推奨する又は必要な対策を十分に施さないイベントは「大声あり」に該当することと整理する。</a:t>
            </a:r>
            <a:endParaRPr kumimoji="1" lang="en-US" altLang="ja-JP" sz="1050" b="1" dirty="0">
              <a:latin typeface="メイリオ" panose="020B0604030504040204" pitchFamily="50" charset="-128"/>
              <a:ea typeface="メイリオ" panose="020B0604030504040204" pitchFamily="50" charset="-128"/>
            </a:endParaRPr>
          </a:p>
          <a:p>
            <a:pPr marL="446088" indent="-446088"/>
            <a:r>
              <a:rPr kumimoji="1" lang="ja-JP" altLang="en-US" sz="1050" b="1" dirty="0">
                <a:latin typeface="メイリオ" panose="020B0604030504040204" pitchFamily="50" charset="-128"/>
                <a:ea typeface="メイリオ" panose="020B0604030504040204" pitchFamily="50" charset="-128"/>
              </a:rPr>
              <a:t>（注）収容率（上限）において</a:t>
            </a:r>
            <a:r>
              <a:rPr kumimoji="1" lang="ja-JP" altLang="en-US" sz="1050" b="1" dirty="0" smtClean="0">
                <a:latin typeface="メイリオ" panose="020B0604030504040204" pitchFamily="50" charset="-128"/>
                <a:ea typeface="メイリオ" panose="020B0604030504040204" pitchFamily="50" charset="-128"/>
              </a:rPr>
              <a:t>、⑤を</a:t>
            </a:r>
            <a:r>
              <a:rPr kumimoji="1" lang="ja-JP" altLang="en-US" sz="1050" b="1" dirty="0">
                <a:latin typeface="メイリオ" panose="020B0604030504040204" pitchFamily="50" charset="-128"/>
                <a:ea typeface="メイリオ" panose="020B0604030504040204" pitchFamily="50" charset="-128"/>
              </a:rPr>
              <a:t>選択した場合は、「大声あり」と「大声なし」の</a:t>
            </a:r>
            <a:r>
              <a:rPr kumimoji="1" lang="ja-JP" altLang="en-US" sz="1050" b="1" dirty="0" smtClean="0">
                <a:latin typeface="メイリオ" panose="020B0604030504040204" pitchFamily="50" charset="-128"/>
                <a:ea typeface="メイリオ" panose="020B0604030504040204" pitchFamily="50" charset="-128"/>
              </a:rPr>
              <a:t>エリアの区分</a:t>
            </a:r>
            <a:r>
              <a:rPr kumimoji="1" lang="ja-JP" altLang="en-US" sz="1050" b="1" dirty="0">
                <a:latin typeface="メイリオ" panose="020B0604030504040204" pitchFamily="50" charset="-128"/>
                <a:ea typeface="メイリオ" panose="020B0604030504040204" pitchFamily="50" charset="-128"/>
              </a:rPr>
              <a:t>ごとの</a:t>
            </a:r>
            <a:r>
              <a:rPr kumimoji="1" lang="ja-JP" altLang="en-US" sz="1050" b="1" dirty="0" smtClean="0">
                <a:latin typeface="メイリオ" panose="020B0604030504040204" pitchFamily="50" charset="-128"/>
                <a:ea typeface="メイリオ" panose="020B0604030504040204" pitchFamily="50" charset="-128"/>
              </a:rPr>
              <a:t>収容定員・参加</a:t>
            </a:r>
            <a:r>
              <a:rPr kumimoji="1" lang="ja-JP" altLang="en-US" sz="1050" b="1" dirty="0">
                <a:latin typeface="メイリオ" panose="020B0604030504040204" pitchFamily="50" charset="-128"/>
                <a:ea typeface="メイリオ" panose="020B0604030504040204" pitchFamily="50" charset="-128"/>
              </a:rPr>
              <a:t>人数を記載すること。 </a:t>
            </a:r>
          </a:p>
        </p:txBody>
      </p:sp>
      <p:graphicFrame>
        <p:nvGraphicFramePr>
          <p:cNvPr id="7" name="表 6"/>
          <p:cNvGraphicFramePr>
            <a:graphicFrameLocks noGrp="1"/>
          </p:cNvGraphicFramePr>
          <p:nvPr>
            <p:extLst>
              <p:ext uri="{D42A27DB-BD31-4B8C-83A1-F6EECF244321}">
                <p14:modId xmlns:p14="http://schemas.microsoft.com/office/powerpoint/2010/main" val="295553550"/>
              </p:ext>
            </p:extLst>
          </p:nvPr>
        </p:nvGraphicFramePr>
        <p:xfrm>
          <a:off x="161181" y="769300"/>
          <a:ext cx="6589011" cy="7914367"/>
        </p:xfrm>
        <a:graphic>
          <a:graphicData uri="http://schemas.openxmlformats.org/drawingml/2006/table">
            <a:tbl>
              <a:tblPr firstRow="1" bandRow="1">
                <a:tableStyleId>{2D5ABB26-0587-4C30-8999-92F81FD0307C}</a:tableStyleId>
              </a:tblPr>
              <a:tblGrid>
                <a:gridCol w="1139109">
                  <a:extLst>
                    <a:ext uri="{9D8B030D-6E8A-4147-A177-3AD203B41FA5}">
                      <a16:colId xmlns:a16="http://schemas.microsoft.com/office/drawing/2014/main" val="2930233964"/>
                    </a:ext>
                  </a:extLst>
                </a:gridCol>
                <a:gridCol w="2724951">
                  <a:extLst>
                    <a:ext uri="{9D8B030D-6E8A-4147-A177-3AD203B41FA5}">
                      <a16:colId xmlns:a16="http://schemas.microsoft.com/office/drawing/2014/main" val="3170035548"/>
                    </a:ext>
                  </a:extLst>
                </a:gridCol>
                <a:gridCol w="2724951">
                  <a:extLst>
                    <a:ext uri="{9D8B030D-6E8A-4147-A177-3AD203B41FA5}">
                      <a16:colId xmlns:a16="http://schemas.microsoft.com/office/drawing/2014/main" val="3772281979"/>
                    </a:ext>
                  </a:extLst>
                </a:gridCol>
              </a:tblGrid>
              <a:tr h="466985">
                <a:tc>
                  <a:txBody>
                    <a:bodyPr/>
                    <a:lstStyle/>
                    <a:p>
                      <a:pPr algn="ctr"/>
                      <a:r>
                        <a:rPr kumimoji="1" lang="ja-JP" altLang="en-US" sz="2000" b="1" dirty="0" smtClean="0">
                          <a:solidFill>
                            <a:schemeClr val="bg1"/>
                          </a:solidFill>
                          <a:latin typeface="メイリオ" panose="020B0604030504040204" pitchFamily="50" charset="-128"/>
                          <a:ea typeface="メイリオ" panose="020B0604030504040204" pitchFamily="50" charset="-128"/>
                        </a:rPr>
                        <a:t>開催</a:t>
                      </a:r>
                      <a:endParaRPr kumimoji="1" lang="en-US" altLang="ja-JP" sz="2000" b="1" dirty="0" smtClean="0">
                        <a:solidFill>
                          <a:schemeClr val="bg1"/>
                        </a:solidFill>
                        <a:latin typeface="メイリオ" panose="020B0604030504040204" pitchFamily="50" charset="-128"/>
                        <a:ea typeface="メイリオ" panose="020B0604030504040204" pitchFamily="50" charset="-128"/>
                      </a:endParaRPr>
                    </a:p>
                    <a:p>
                      <a:pPr algn="ctr"/>
                      <a:r>
                        <a:rPr kumimoji="1" lang="ja-JP" altLang="en-US" sz="2000" b="1" dirty="0" smtClean="0">
                          <a:solidFill>
                            <a:schemeClr val="bg1"/>
                          </a:solidFill>
                          <a:latin typeface="メイリオ" panose="020B0604030504040204" pitchFamily="50" charset="-128"/>
                          <a:ea typeface="メイリオ" panose="020B0604030504040204" pitchFamily="50" charset="-128"/>
                        </a:rPr>
                        <a:t>概要</a:t>
                      </a:r>
                      <a:endParaRPr kumimoji="1" lang="ja-JP" altLang="en-US" sz="2000" b="1" dirty="0">
                        <a:solidFill>
                          <a:schemeClr val="bg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rgbClr val="C55A11"/>
                    </a:solidFill>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本項目では、チェックリストを記入する前に、イベントの情報をご登録ください。</a:t>
                      </a:r>
                      <a:endParaRPr kumimoji="1" lang="en-US" altLang="ja-JP" sz="1600" b="1" kern="1200" dirty="0" smtClean="0">
                        <a:solidFill>
                          <a:schemeClr val="tx1"/>
                        </a:solidFill>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530968272"/>
                  </a:ext>
                </a:extLst>
              </a:tr>
              <a:tr h="340087">
                <a:tc>
                  <a:txBody>
                    <a:bodyPr/>
                    <a:lstStyle/>
                    <a:p>
                      <a:pPr algn="ctr"/>
                      <a:r>
                        <a:rPr kumimoji="1" lang="ja-JP" altLang="en-US" sz="1400" b="1" dirty="0" smtClean="0">
                          <a:latin typeface="メイリオ" panose="020B0604030504040204" pitchFamily="50" charset="-128"/>
                          <a:ea typeface="メイリオ" panose="020B0604030504040204" pitchFamily="50" charset="-128"/>
                        </a:rPr>
                        <a:t>イベント名</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dirty="0" smtClean="0">
                          <a:latin typeface="メイリオ" panose="020B0604030504040204" pitchFamily="50" charset="-128"/>
                          <a:ea typeface="メイリオ" panose="020B0604030504040204" pitchFamily="50" charset="-128"/>
                        </a:rPr>
                        <a:t>反復かつ連続</a:t>
                      </a:r>
                      <a:endParaRPr kumimoji="1" lang="en-US" altLang="ja-JP" dirty="0" smtClean="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496290466"/>
                  </a:ext>
                </a:extLst>
              </a:tr>
              <a:tr h="345163">
                <a:tc>
                  <a:txBody>
                    <a:bodyPr/>
                    <a:lstStyle/>
                    <a:p>
                      <a:pPr algn="ctr"/>
                      <a:r>
                        <a:rPr kumimoji="1" lang="ja-JP" altLang="en-US" sz="1400" b="1" dirty="0" smtClean="0">
                          <a:latin typeface="メイリオ" panose="020B0604030504040204" pitchFamily="50" charset="-128"/>
                          <a:ea typeface="メイリオ" panose="020B0604030504040204" pitchFamily="50" charset="-128"/>
                        </a:rPr>
                        <a:t>出演者・</a:t>
                      </a:r>
                      <a:endParaRPr kumimoji="1" lang="en-US" altLang="ja-JP" sz="1400" b="1" dirty="0" smtClean="0">
                        <a:latin typeface="メイリオ" panose="020B0604030504040204" pitchFamily="50" charset="-128"/>
                        <a:ea typeface="メイリオ" panose="020B0604030504040204" pitchFamily="50" charset="-128"/>
                      </a:endParaRPr>
                    </a:p>
                    <a:p>
                      <a:pPr algn="ctr"/>
                      <a:r>
                        <a:rPr kumimoji="1" lang="ja-JP" altLang="en-US" sz="1400" b="1" dirty="0" smtClean="0">
                          <a:latin typeface="メイリオ" panose="020B0604030504040204" pitchFamily="50" charset="-128"/>
                          <a:ea typeface="メイリオ" panose="020B0604030504040204" pitchFamily="50" charset="-128"/>
                        </a:rPr>
                        <a:t>チーム等</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dirty="0" smtClean="0">
                          <a:latin typeface="メイリオ" panose="020B0604030504040204" pitchFamily="50" charset="-128"/>
                          <a:ea typeface="メイリオ" panose="020B0604030504040204" pitchFamily="50" charset="-128"/>
                        </a:rPr>
                        <a:t>劇団「ままごと」</a:t>
                      </a:r>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026844740"/>
                  </a:ext>
                </a:extLst>
              </a:tr>
              <a:tr h="324859">
                <a:tc>
                  <a:txBody>
                    <a:bodyPr/>
                    <a:lstStyle/>
                    <a:p>
                      <a:pPr algn="ctr"/>
                      <a:r>
                        <a:rPr kumimoji="1" lang="ja-JP" altLang="en-US" sz="1400" b="1" dirty="0" smtClean="0">
                          <a:latin typeface="メイリオ" panose="020B0604030504040204" pitchFamily="50" charset="-128"/>
                          <a:ea typeface="メイリオ" panose="020B0604030504040204" pitchFamily="50" charset="-128"/>
                        </a:rPr>
                        <a:t>開催日時</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algn="l"/>
                      <a:r>
                        <a:rPr kumimoji="1" lang="ja-JP" altLang="en-US" sz="1400" b="1" dirty="0" smtClean="0">
                          <a:latin typeface="メイリオ" panose="020B0604030504040204" pitchFamily="50" charset="-128"/>
                          <a:ea typeface="メイリオ" panose="020B0604030504040204" pitchFamily="50" charset="-128"/>
                        </a:rPr>
                        <a:t>令和４年１１月５日</a:t>
                      </a:r>
                      <a:r>
                        <a:rPr kumimoji="1" lang="ja-JP" altLang="en-US" sz="1400" b="1" dirty="0" smtClean="0">
                          <a:latin typeface="メイリオ" panose="020B0604030504040204" pitchFamily="50" charset="-128"/>
                          <a:ea typeface="メイリオ" panose="020B0604030504040204" pitchFamily="50" charset="-128"/>
                        </a:rPr>
                        <a:t>　</a:t>
                      </a:r>
                      <a:r>
                        <a:rPr kumimoji="1" lang="ja-JP" altLang="en-US" sz="1400" b="1" dirty="0" smtClean="0">
                          <a:latin typeface="メイリオ" panose="020B0604030504040204" pitchFamily="50" charset="-128"/>
                          <a:ea typeface="メイリオ" panose="020B0604030504040204" pitchFamily="50" charset="-128"/>
                        </a:rPr>
                        <a:t>①１０時４５分</a:t>
                      </a:r>
                      <a:r>
                        <a:rPr kumimoji="1" lang="ja-JP" altLang="en-US" sz="1400" b="1" dirty="0" smtClean="0">
                          <a:latin typeface="メイリオ" panose="020B0604030504040204" pitchFamily="50" charset="-128"/>
                          <a:ea typeface="メイリオ" panose="020B0604030504040204" pitchFamily="50" charset="-128"/>
                        </a:rPr>
                        <a:t>　～　</a:t>
                      </a:r>
                      <a:r>
                        <a:rPr kumimoji="1" lang="ja-JP" altLang="en-US" sz="1400" b="1" dirty="0" smtClean="0">
                          <a:latin typeface="メイリオ" panose="020B0604030504040204" pitchFamily="50" charset="-128"/>
                          <a:ea typeface="メイリオ" panose="020B0604030504040204" pitchFamily="50" charset="-128"/>
                        </a:rPr>
                        <a:t>１１時１０分</a:t>
                      </a:r>
                      <a:endParaRPr kumimoji="1" lang="en-US" altLang="ja-JP" sz="1400" b="1" dirty="0" smtClean="0">
                        <a:latin typeface="メイリオ" panose="020B0604030504040204" pitchFamily="50" charset="-128"/>
                        <a:ea typeface="メイリオ" panose="020B0604030504040204" pitchFamily="50" charset="-128"/>
                      </a:endParaRPr>
                    </a:p>
                    <a:p>
                      <a:pPr algn="l"/>
                      <a:r>
                        <a:rPr kumimoji="1" lang="ja-JP" altLang="en-US" sz="1400" b="1" dirty="0" smtClean="0">
                          <a:latin typeface="メイリオ" panose="020B0604030504040204" pitchFamily="50" charset="-128"/>
                          <a:ea typeface="メイリオ" panose="020B0604030504040204" pitchFamily="50" charset="-128"/>
                        </a:rPr>
                        <a:t>　　　　　　　　　</a:t>
                      </a:r>
                      <a:r>
                        <a:rPr kumimoji="1" lang="zh-TW" altLang="en-US" sz="1400" b="1" dirty="0" smtClean="0">
                          <a:latin typeface="メイリオ" panose="020B0604030504040204" pitchFamily="50" charset="-128"/>
                          <a:ea typeface="メイリオ" panose="020B0604030504040204" pitchFamily="50" charset="-128"/>
                        </a:rPr>
                        <a:t>　</a:t>
                      </a:r>
                      <a:r>
                        <a:rPr kumimoji="1" lang="ja-JP" altLang="en-US" sz="1400" b="1" dirty="0" smtClean="0">
                          <a:latin typeface="メイリオ" panose="020B0604030504040204" pitchFamily="50" charset="-128"/>
                          <a:ea typeface="メイリオ" panose="020B0604030504040204" pitchFamily="50" charset="-128"/>
                        </a:rPr>
                        <a:t>②１５</a:t>
                      </a:r>
                      <a:r>
                        <a:rPr kumimoji="1" lang="zh-TW" altLang="en-US" sz="1400" b="1" dirty="0" smtClean="0">
                          <a:latin typeface="メイリオ" panose="020B0604030504040204" pitchFamily="50" charset="-128"/>
                          <a:ea typeface="メイリオ" panose="020B0604030504040204" pitchFamily="50" charset="-128"/>
                        </a:rPr>
                        <a:t>時</a:t>
                      </a:r>
                      <a:r>
                        <a:rPr kumimoji="1" lang="ja-JP" altLang="en-US" sz="1400" b="1" dirty="0" smtClean="0">
                          <a:latin typeface="メイリオ" panose="020B0604030504040204" pitchFamily="50" charset="-128"/>
                          <a:ea typeface="メイリオ" panose="020B0604030504040204" pitchFamily="50" charset="-128"/>
                        </a:rPr>
                        <a:t>０</a:t>
                      </a:r>
                      <a:r>
                        <a:rPr kumimoji="1" lang="zh-TW" altLang="en-US" sz="1400" b="1" dirty="0" smtClean="0">
                          <a:latin typeface="メイリオ" panose="020B0604030504040204" pitchFamily="50" charset="-128"/>
                          <a:ea typeface="メイリオ" panose="020B0604030504040204" pitchFamily="50" charset="-128"/>
                        </a:rPr>
                        <a:t>０分　～　１</a:t>
                      </a:r>
                      <a:r>
                        <a:rPr kumimoji="1" lang="ja-JP" altLang="en-US" sz="1400" b="1" dirty="0" smtClean="0">
                          <a:latin typeface="メイリオ" panose="020B0604030504040204" pitchFamily="50" charset="-128"/>
                          <a:ea typeface="メイリオ" panose="020B0604030504040204" pitchFamily="50" charset="-128"/>
                        </a:rPr>
                        <a:t>５</a:t>
                      </a:r>
                      <a:r>
                        <a:rPr kumimoji="1" lang="zh-TW" altLang="en-US" sz="1400" b="1" dirty="0" smtClean="0">
                          <a:latin typeface="メイリオ" panose="020B0604030504040204" pitchFamily="50" charset="-128"/>
                          <a:ea typeface="メイリオ" panose="020B0604030504040204" pitchFamily="50" charset="-128"/>
                        </a:rPr>
                        <a:t>時</a:t>
                      </a:r>
                      <a:r>
                        <a:rPr kumimoji="1" lang="ja-JP" altLang="en-US" sz="1400" b="1" dirty="0" smtClean="0">
                          <a:latin typeface="メイリオ" panose="020B0604030504040204" pitchFamily="50" charset="-128"/>
                          <a:ea typeface="メイリオ" panose="020B0604030504040204" pitchFamily="50" charset="-128"/>
                        </a:rPr>
                        <a:t>２５</a:t>
                      </a:r>
                      <a:r>
                        <a:rPr kumimoji="1" lang="zh-TW" altLang="en-US" sz="1400" b="1" dirty="0" smtClean="0">
                          <a:latin typeface="メイリオ" panose="020B0604030504040204" pitchFamily="50" charset="-128"/>
                          <a:ea typeface="メイリオ" panose="020B0604030504040204" pitchFamily="50" charset="-128"/>
                        </a:rPr>
                        <a:t>分</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706613737"/>
                  </a:ext>
                </a:extLst>
              </a:tr>
              <a:tr h="203037">
                <a:tc>
                  <a:txBody>
                    <a:bodyPr/>
                    <a:lstStyle/>
                    <a:p>
                      <a:pPr algn="ctr"/>
                      <a:r>
                        <a:rPr kumimoji="1" lang="ja-JP" altLang="en-US" sz="1400" b="1" dirty="0" smtClean="0">
                          <a:latin typeface="メイリオ" panose="020B0604030504040204" pitchFamily="50" charset="-128"/>
                          <a:ea typeface="メイリオ" panose="020B0604030504040204" pitchFamily="50" charset="-128"/>
                        </a:rPr>
                        <a:t>開催会場</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dirty="0" smtClean="0">
                          <a:latin typeface="メイリオ" panose="020B0604030504040204" pitchFamily="50" charset="-128"/>
                          <a:ea typeface="メイリオ" panose="020B0604030504040204" pitchFamily="50" charset="-128"/>
                        </a:rPr>
                        <a:t>唐櫃公堂</a:t>
                      </a:r>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824045069"/>
                  </a:ext>
                </a:extLst>
              </a:tr>
              <a:tr h="203037">
                <a:tc>
                  <a:txBody>
                    <a:bodyPr/>
                    <a:lstStyle/>
                    <a:p>
                      <a:pPr algn="ctr"/>
                      <a:r>
                        <a:rPr kumimoji="1" lang="ja-JP" altLang="en-US" sz="1400" b="1" dirty="0" smtClean="0">
                          <a:latin typeface="メイリオ" panose="020B0604030504040204" pitchFamily="50" charset="-128"/>
                          <a:ea typeface="メイリオ" panose="020B0604030504040204" pitchFamily="50" charset="-128"/>
                        </a:rPr>
                        <a:t>会場所在地</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dirty="0" smtClean="0">
                          <a:latin typeface="メイリオ" panose="020B0604030504040204" pitchFamily="50" charset="-128"/>
                          <a:ea typeface="メイリオ" panose="020B0604030504040204" pitchFamily="50" charset="-128"/>
                        </a:rPr>
                        <a:t>小豆郡土庄町豊島唐櫃８２２番１号</a:t>
                      </a:r>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546621845"/>
                  </a:ext>
                </a:extLst>
              </a:tr>
              <a:tr h="203037">
                <a:tc>
                  <a:txBody>
                    <a:bodyPr/>
                    <a:lstStyle/>
                    <a:p>
                      <a:pPr algn="ctr"/>
                      <a:r>
                        <a:rPr kumimoji="1" lang="ja-JP" altLang="en-US" sz="1400" b="1" dirty="0" smtClean="0">
                          <a:latin typeface="メイリオ" panose="020B0604030504040204" pitchFamily="50" charset="-128"/>
                          <a:ea typeface="メイリオ" panose="020B0604030504040204" pitchFamily="50" charset="-128"/>
                        </a:rPr>
                        <a:t>主催者</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dirty="0" smtClean="0">
                          <a:latin typeface="メイリオ" panose="020B0604030504040204" pitchFamily="50" charset="-128"/>
                          <a:ea typeface="メイリオ" panose="020B0604030504040204" pitchFamily="50" charset="-128"/>
                        </a:rPr>
                        <a:t>瀬戸内国際芸術祭実行委員会</a:t>
                      </a:r>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991650348"/>
                  </a:ext>
                </a:extLst>
              </a:tr>
              <a:tr h="197961">
                <a:tc>
                  <a:txBody>
                    <a:bodyPr/>
                    <a:lstStyle/>
                    <a:p>
                      <a:pPr algn="ctr"/>
                      <a:r>
                        <a:rPr kumimoji="1" lang="ja-JP" altLang="en-US" sz="1200" b="1" dirty="0" smtClean="0">
                          <a:latin typeface="メイリオ" panose="020B0604030504040204" pitchFamily="50" charset="-128"/>
                          <a:ea typeface="メイリオ" panose="020B0604030504040204" pitchFamily="50" charset="-128"/>
                        </a:rPr>
                        <a:t>主催者所在地</a:t>
                      </a:r>
                      <a:endParaRPr kumimoji="1" lang="ja-JP" altLang="en-US" sz="12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dirty="0" smtClean="0">
                          <a:latin typeface="メイリオ" panose="020B0604030504040204" pitchFamily="50" charset="-128"/>
                          <a:ea typeface="メイリオ" panose="020B0604030504040204" pitchFamily="50" charset="-128"/>
                        </a:rPr>
                        <a:t>高松市サンポート１－１</a:t>
                      </a:r>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895229013"/>
                  </a:ext>
                </a:extLst>
              </a:tr>
              <a:tr h="345163">
                <a:tc>
                  <a:txBody>
                    <a:bodyPr/>
                    <a:lstStyle/>
                    <a:p>
                      <a:pPr algn="ctr"/>
                      <a:r>
                        <a:rPr kumimoji="1" lang="ja-JP" altLang="en-US" sz="1400" b="1" dirty="0" smtClean="0">
                          <a:latin typeface="メイリオ" panose="020B0604030504040204" pitchFamily="50" charset="-128"/>
                          <a:ea typeface="メイリオ" panose="020B0604030504040204" pitchFamily="50" charset="-128"/>
                        </a:rPr>
                        <a:t>主催者</a:t>
                      </a:r>
                      <a:endParaRPr kumimoji="1" lang="en-US" altLang="ja-JP" sz="1400" b="1" dirty="0" smtClean="0">
                        <a:latin typeface="メイリオ" panose="020B0604030504040204" pitchFamily="50" charset="-128"/>
                        <a:ea typeface="メイリオ" panose="020B0604030504040204" pitchFamily="50" charset="-128"/>
                      </a:endParaRPr>
                    </a:p>
                    <a:p>
                      <a:pPr algn="ctr"/>
                      <a:r>
                        <a:rPr kumimoji="1" lang="ja-JP" altLang="en-US" sz="1400" b="1" dirty="0" smtClean="0">
                          <a:latin typeface="メイリオ" panose="020B0604030504040204" pitchFamily="50" charset="-128"/>
                          <a:ea typeface="メイリオ" panose="020B0604030504040204" pitchFamily="50" charset="-128"/>
                        </a:rPr>
                        <a:t>連絡先</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r>
                        <a:rPr kumimoji="1" lang="ja-JP" altLang="en-US" dirty="0" smtClean="0">
                          <a:latin typeface="メイリオ" panose="020B0604030504040204" pitchFamily="50" charset="-128"/>
                          <a:ea typeface="メイリオ" panose="020B0604030504040204" pitchFamily="50" charset="-128"/>
                        </a:rPr>
                        <a:t>（電話番号</a:t>
                      </a:r>
                      <a:r>
                        <a:rPr kumimoji="1" lang="ja-JP" altLang="en-US" dirty="0" smtClean="0">
                          <a:latin typeface="メイリオ" panose="020B0604030504040204" pitchFamily="50" charset="-128"/>
                          <a:ea typeface="メイリオ" panose="020B0604030504040204" pitchFamily="50" charset="-128"/>
                        </a:rPr>
                        <a:t>）</a:t>
                      </a:r>
                      <a:endParaRPr kumimoji="1" lang="en-US" altLang="ja-JP" dirty="0" smtClean="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rPr>
                        <a:t>087-813-0853</a:t>
                      </a:r>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a:txBody>
                    <a:bodyPr/>
                    <a:lstStyle/>
                    <a:p>
                      <a:r>
                        <a:rPr kumimoji="1" lang="ja-JP" altLang="en-US" dirty="0" smtClean="0">
                          <a:latin typeface="メイリオ" panose="020B0604030504040204" pitchFamily="50" charset="-128"/>
                          <a:ea typeface="メイリオ" panose="020B0604030504040204" pitchFamily="50" charset="-128"/>
                        </a:rPr>
                        <a:t>（メールアドレス</a:t>
                      </a:r>
                      <a:r>
                        <a:rPr kumimoji="1" lang="ja-JP" altLang="en-US" dirty="0" smtClean="0">
                          <a:latin typeface="メイリオ" panose="020B0604030504040204" pitchFamily="50" charset="-128"/>
                          <a:ea typeface="メイリオ" panose="020B0604030504040204" pitchFamily="50" charset="-128"/>
                        </a:rPr>
                        <a:t>）</a:t>
                      </a:r>
                      <a:endParaRPr kumimoji="1" lang="en-US" altLang="ja-JP" dirty="0" smtClean="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hlinkClick r:id="rId2"/>
                        </a:rPr>
                        <a:t>info@setouchi-artfest.jp</a:t>
                      </a:r>
                      <a:r>
                        <a:rPr kumimoji="1" lang="en-US" altLang="ja-JP" dirty="0" smtClean="0">
                          <a:latin typeface="メイリオ" panose="020B0604030504040204" pitchFamily="50" charset="-128"/>
                          <a:ea typeface="メイリオ" panose="020B0604030504040204" pitchFamily="50" charset="-128"/>
                        </a:rPr>
                        <a:t> </a:t>
                      </a:r>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3184660720"/>
                  </a:ext>
                </a:extLst>
              </a:tr>
              <a:tr h="203037">
                <a:tc rowSpan="6">
                  <a:txBody>
                    <a:bodyPr/>
                    <a:lstStyle/>
                    <a:p>
                      <a:pPr algn="ctr"/>
                      <a:r>
                        <a:rPr kumimoji="1" lang="ja-JP" altLang="en-US" sz="1400" b="1" dirty="0" smtClean="0">
                          <a:latin typeface="メイリオ" panose="020B0604030504040204" pitchFamily="50" charset="-128"/>
                          <a:ea typeface="メイリオ" panose="020B0604030504040204" pitchFamily="50" charset="-128"/>
                        </a:rPr>
                        <a:t>収容率</a:t>
                      </a:r>
                      <a:endParaRPr kumimoji="1" lang="en-US" altLang="ja-JP" sz="1400" b="1" dirty="0" smtClean="0">
                        <a:latin typeface="メイリオ" panose="020B0604030504040204" pitchFamily="50" charset="-128"/>
                        <a:ea typeface="メイリオ" panose="020B0604030504040204" pitchFamily="50" charset="-128"/>
                      </a:endParaRPr>
                    </a:p>
                    <a:p>
                      <a:pPr algn="ctr"/>
                      <a:r>
                        <a:rPr kumimoji="1" lang="ja-JP" altLang="en-US" sz="1400" b="1" dirty="0" smtClean="0">
                          <a:latin typeface="メイリオ" panose="020B0604030504040204" pitchFamily="50" charset="-128"/>
                          <a:ea typeface="メイリオ" panose="020B0604030504040204" pitchFamily="50" charset="-128"/>
                        </a:rPr>
                        <a:t>（上限）</a:t>
                      </a:r>
                      <a:endParaRPr kumimoji="1" lang="en-US" altLang="ja-JP" sz="1400" b="1" dirty="0" smtClean="0">
                        <a:latin typeface="メイリオ" panose="020B0604030504040204" pitchFamily="50" charset="-128"/>
                        <a:ea typeface="メイリオ" panose="020B0604030504040204" pitchFamily="50" charset="-128"/>
                      </a:endParaRPr>
                    </a:p>
                    <a:p>
                      <a:pPr algn="ctr"/>
                      <a:endParaRPr kumimoji="1" lang="en-US" altLang="ja-JP" sz="1400" b="0" dirty="0" smtClean="0">
                        <a:latin typeface="メイリオ" panose="020B0604030504040204" pitchFamily="50" charset="-128"/>
                        <a:ea typeface="メイリオ" panose="020B0604030504040204" pitchFamily="50" charset="-128"/>
                      </a:endParaRPr>
                    </a:p>
                    <a:p>
                      <a:pPr algn="ctr"/>
                      <a:r>
                        <a:rPr kumimoji="1" lang="ja-JP" altLang="en-US" sz="1400" b="0" dirty="0" smtClean="0">
                          <a:latin typeface="メイリオ" panose="020B0604030504040204" pitchFamily="50" charset="-128"/>
                          <a:ea typeface="メイリオ" panose="020B0604030504040204" pitchFamily="50" charset="-128"/>
                        </a:rPr>
                        <a:t>いずれかを選択</a:t>
                      </a:r>
                      <a:endParaRPr kumimoji="1" lang="ja-JP" altLang="en-US" sz="1400" b="0"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メイリオ" panose="020B0604030504040204" pitchFamily="50" charset="-128"/>
                          <a:ea typeface="メイリオ" panose="020B0604030504040204" pitchFamily="50" charset="-128"/>
                        </a:rPr>
                        <a:t>大声なしで開催</a:t>
                      </a:r>
                      <a:endParaRPr kumimoji="1" lang="en-US" altLang="ja-JP" sz="1400" b="1" dirty="0" smtClean="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400" b="0" dirty="0" smtClean="0">
                        <a:latin typeface="メイリオ" panose="020B0604030504040204" pitchFamily="50" charset="-128"/>
                        <a:ea typeface="メイリオ" panose="020B0604030504040204" pitchFamily="50" charset="-128"/>
                      </a:endParaRP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3624131637"/>
                  </a:ext>
                </a:extLst>
              </a:tr>
              <a:tr h="487289">
                <a:tc vMerge="1">
                  <a:txBody>
                    <a:bodyPr/>
                    <a:lstStyle/>
                    <a:p>
                      <a:pPr algn="ctr"/>
                      <a:endParaRPr kumimoji="1" lang="ja-JP" altLang="en-US" sz="1400" b="0"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1400" b="1" dirty="0" smtClean="0">
                          <a:latin typeface="メイリオ" panose="020B0604030504040204" pitchFamily="50" charset="-128"/>
                          <a:ea typeface="メイリオ" panose="020B0604030504040204" pitchFamily="50" charset="-128"/>
                        </a:rPr>
                        <a:t>①収容定員あり</a:t>
                      </a:r>
                      <a:endParaRPr kumimoji="1" lang="en-US" altLang="ja-JP" sz="1400" b="1" dirty="0" smtClean="0">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dirty="0" smtClean="0">
                          <a:latin typeface="メイリオ" panose="020B0604030504040204" pitchFamily="50" charset="-128"/>
                          <a:ea typeface="メイリオ" panose="020B0604030504040204" pitchFamily="50" charset="-128"/>
                        </a:rPr>
                        <a:t>100</a:t>
                      </a:r>
                      <a:r>
                        <a:rPr kumimoji="1" lang="ja-JP" altLang="en-US" sz="1400" b="0" dirty="0" smtClean="0">
                          <a:latin typeface="メイリオ" panose="020B0604030504040204" pitchFamily="50" charset="-128"/>
                          <a:ea typeface="メイリオ" panose="020B0604030504040204" pitchFamily="50" charset="-128"/>
                        </a:rPr>
                        <a:t>％</a:t>
                      </a:r>
                      <a:endParaRPr kumimoji="1" lang="en-US" altLang="ja-JP" sz="1400" b="0" dirty="0" smtClean="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メイリオ" panose="020B0604030504040204" pitchFamily="50" charset="-128"/>
                          <a:ea typeface="メイリオ" panose="020B0604030504040204" pitchFamily="50" charset="-128"/>
                        </a:rPr>
                        <a:t>②収容定員</a:t>
                      </a:r>
                      <a:r>
                        <a:rPr kumimoji="1" lang="ja-JP" altLang="en-US" sz="1400" b="1" dirty="0" smtClean="0">
                          <a:latin typeface="メイリオ" panose="020B0604030504040204" pitchFamily="50" charset="-128"/>
                          <a:ea typeface="メイリオ" panose="020B0604030504040204" pitchFamily="50" charset="-128"/>
                        </a:rPr>
                        <a:t>なし</a:t>
                      </a:r>
                      <a:endParaRPr kumimoji="1" lang="en-US" altLang="ja-JP" sz="1400" b="1" dirty="0" smtClean="0">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b="0" dirty="0" smtClean="0">
                          <a:latin typeface="メイリオ" panose="020B0604030504040204" pitchFamily="50" charset="-128"/>
                          <a:ea typeface="メイリオ" panose="020B0604030504040204" pitchFamily="50" charset="-128"/>
                        </a:rPr>
                        <a:t>人と人とが触れ合わない程度の間隔</a:t>
                      </a:r>
                      <a:endParaRPr kumimoji="1" lang="ja-JP" altLang="en-US" sz="1100" b="0" dirty="0" smtClean="0">
                        <a:latin typeface="メイリオ" panose="020B0604030504040204" pitchFamily="50" charset="-128"/>
                        <a:ea typeface="メイリオ" panose="020B0604030504040204" pitchFamily="50" charset="-128"/>
                      </a:endParaRP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80133561"/>
                  </a:ext>
                </a:extLst>
              </a:tr>
              <a:tr h="203037">
                <a:tc vMerge="1">
                  <a:txBody>
                    <a:bodyPr/>
                    <a:lstStyle/>
                    <a:p>
                      <a:endParaRPr kumimoji="1" lang="ja-JP" altLang="en-US"/>
                    </a:p>
                  </a:txBody>
                  <a:tcPr/>
                </a:tc>
                <a:tc gridSpan="2">
                  <a:txBody>
                    <a:bodyPr/>
                    <a:lstStyle/>
                    <a:p>
                      <a:pPr algn="ctr"/>
                      <a:r>
                        <a:rPr kumimoji="1" lang="ja-JP" altLang="en-US" sz="1400" b="1" dirty="0" smtClean="0">
                          <a:latin typeface="メイリオ" panose="020B0604030504040204" pitchFamily="50" charset="-128"/>
                          <a:ea typeface="メイリオ" panose="020B0604030504040204" pitchFamily="50" charset="-128"/>
                        </a:rPr>
                        <a:t>大声ありで開催</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400" b="1" dirty="0" smtClean="0">
                        <a:latin typeface="メイリオ" panose="020B0604030504040204" pitchFamily="50" charset="-128"/>
                        <a:ea typeface="メイリオ" panose="020B0604030504040204" pitchFamily="50" charset="-128"/>
                      </a:endParaRP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1872568855"/>
                  </a:ext>
                </a:extLst>
              </a:tr>
              <a:tr h="480521">
                <a:tc vMerge="1">
                  <a:txBody>
                    <a:bodyPr/>
                    <a:lstStyle/>
                    <a:p>
                      <a:pPr algn="ctr"/>
                      <a:endParaRPr kumimoji="1" lang="ja-JP" altLang="en-US" sz="1600" b="1" dirty="0"/>
                    </a:p>
                  </a:txBody>
                  <a:tcPr anchor="ctr">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1400" b="1" dirty="0" smtClean="0">
                          <a:latin typeface="メイリオ" panose="020B0604030504040204" pitchFamily="50" charset="-128"/>
                          <a:ea typeface="メイリオ" panose="020B0604030504040204" pitchFamily="50" charset="-128"/>
                        </a:rPr>
                        <a:t>③収容定員あり</a:t>
                      </a:r>
                      <a:endParaRPr kumimoji="1" lang="en-US" altLang="ja-JP" sz="1400" b="1" dirty="0" smtClean="0">
                        <a:latin typeface="メイリオ" panose="020B0604030504040204" pitchFamily="50" charset="-128"/>
                        <a:ea typeface="メイリオ" panose="020B0604030504040204" pitchFamily="50" charset="-128"/>
                      </a:endParaRPr>
                    </a:p>
                    <a:p>
                      <a:pPr algn="ctr"/>
                      <a:r>
                        <a:rPr kumimoji="1" lang="en-US" altLang="ja-JP" sz="1400" b="0" dirty="0" smtClean="0">
                          <a:latin typeface="メイリオ" panose="020B0604030504040204" pitchFamily="50" charset="-128"/>
                          <a:ea typeface="メイリオ" panose="020B0604030504040204" pitchFamily="50" charset="-128"/>
                        </a:rPr>
                        <a:t>50</a:t>
                      </a:r>
                      <a:r>
                        <a:rPr kumimoji="1" lang="ja-JP" altLang="en-US" sz="1400" b="0" dirty="0" smtClean="0">
                          <a:latin typeface="メイリオ" panose="020B0604030504040204" pitchFamily="50" charset="-128"/>
                          <a:ea typeface="メイリオ" panose="020B0604030504040204" pitchFamily="50" charset="-128"/>
                        </a:rPr>
                        <a:t>％</a:t>
                      </a:r>
                      <a:endParaRPr kumimoji="1" lang="ja-JP" altLang="en-US" sz="1400" b="0"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a:txBody>
                    <a:bodyPr/>
                    <a:lstStyle/>
                    <a:p>
                      <a:pPr algn="ctr">
                        <a:lnSpc>
                          <a:spcPts val="1600"/>
                        </a:lnSpc>
                      </a:pPr>
                      <a:r>
                        <a:rPr kumimoji="1" lang="ja-JP" altLang="en-US" sz="1400" b="1" dirty="0" smtClean="0">
                          <a:latin typeface="メイリオ" panose="020B0604030504040204" pitchFamily="50" charset="-128"/>
                          <a:ea typeface="メイリオ" panose="020B0604030504040204" pitchFamily="50" charset="-128"/>
                        </a:rPr>
                        <a:t>④収容定員なし</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十分な人と人との間隔</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最低１ｍ</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6806926"/>
                  </a:ext>
                </a:extLst>
              </a:tr>
              <a:tr h="197961">
                <a:tc vMerge="1">
                  <a:txBody>
                    <a:bodyPr/>
                    <a:lstStyle/>
                    <a:p>
                      <a:endParaRPr kumimoji="1" lang="ja-JP" altLang="en-US"/>
                    </a:p>
                  </a:txBody>
                  <a:tcPr/>
                </a:tc>
                <a:tc gridSpan="2">
                  <a:txBody>
                    <a:bodyPr/>
                    <a:lstStyle/>
                    <a:p>
                      <a:pPr algn="ctr"/>
                      <a:r>
                        <a:rPr kumimoji="1" lang="ja-JP" altLang="ja-JP" sz="1350" b="1" kern="1200" dirty="0" smtClean="0">
                          <a:solidFill>
                            <a:schemeClr val="tx1"/>
                          </a:solidFill>
                          <a:effectLst/>
                          <a:latin typeface="+mn-lt"/>
                          <a:ea typeface="+mn-ea"/>
                          <a:cs typeface="+mn-cs"/>
                        </a:rPr>
                        <a:t>「大声あり」</a:t>
                      </a:r>
                      <a:r>
                        <a:rPr kumimoji="1" lang="ja-JP" altLang="en-US" sz="1350" b="1" kern="1200" dirty="0" smtClean="0">
                          <a:solidFill>
                            <a:schemeClr val="tx1"/>
                          </a:solidFill>
                          <a:effectLst/>
                          <a:latin typeface="+mn-lt"/>
                          <a:ea typeface="+mn-ea"/>
                          <a:cs typeface="+mn-cs"/>
                        </a:rPr>
                        <a:t>、</a:t>
                      </a:r>
                      <a:r>
                        <a:rPr kumimoji="1" lang="ja-JP" altLang="ja-JP" sz="1350" b="1" kern="1200" dirty="0" smtClean="0">
                          <a:solidFill>
                            <a:schemeClr val="tx1"/>
                          </a:solidFill>
                          <a:effectLst/>
                          <a:latin typeface="+mn-lt"/>
                          <a:ea typeface="+mn-ea"/>
                          <a:cs typeface="+mn-cs"/>
                        </a:rPr>
                        <a:t>「大声なし」</a:t>
                      </a:r>
                      <a:r>
                        <a:rPr kumimoji="1" lang="ja-JP" altLang="en-US" sz="1350" b="1" kern="1200" dirty="0" smtClean="0">
                          <a:solidFill>
                            <a:schemeClr val="tx1"/>
                          </a:solidFill>
                          <a:effectLst/>
                          <a:latin typeface="+mn-lt"/>
                          <a:ea typeface="+mn-ea"/>
                          <a:cs typeface="+mn-cs"/>
                        </a:rPr>
                        <a:t>の</a:t>
                      </a:r>
                      <a:r>
                        <a:rPr kumimoji="1" lang="ja-JP" altLang="ja-JP" sz="1350" b="1" kern="1200" dirty="0" smtClean="0">
                          <a:solidFill>
                            <a:schemeClr val="tx1"/>
                          </a:solidFill>
                          <a:effectLst/>
                          <a:latin typeface="+mn-lt"/>
                          <a:ea typeface="+mn-ea"/>
                          <a:cs typeface="+mn-cs"/>
                        </a:rPr>
                        <a:t>エリアを</a:t>
                      </a:r>
                      <a:r>
                        <a:rPr kumimoji="1" lang="ja-JP" altLang="en-US" sz="1350" b="1" kern="1200" dirty="0" smtClean="0">
                          <a:solidFill>
                            <a:schemeClr val="tx1"/>
                          </a:solidFill>
                          <a:effectLst/>
                          <a:latin typeface="+mn-lt"/>
                          <a:ea typeface="+mn-ea"/>
                          <a:cs typeface="+mn-cs"/>
                        </a:rPr>
                        <a:t>明確に区分</a:t>
                      </a:r>
                      <a:r>
                        <a:rPr kumimoji="1" lang="ja-JP" altLang="ja-JP" sz="1350" b="1" kern="1200" dirty="0" smtClean="0">
                          <a:solidFill>
                            <a:schemeClr val="tx1"/>
                          </a:solidFill>
                          <a:effectLst/>
                          <a:latin typeface="+mn-lt"/>
                          <a:ea typeface="+mn-ea"/>
                          <a:cs typeface="+mn-cs"/>
                        </a:rPr>
                        <a:t>して開催</a:t>
                      </a:r>
                      <a:endParaRPr kumimoji="1" lang="ja-JP" altLang="en-US" sz="140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400" b="1" dirty="0" smtClean="0">
                        <a:latin typeface="メイリオ" panose="020B0604030504040204" pitchFamily="50" charset="-128"/>
                        <a:ea typeface="メイリオ" panose="020B0604030504040204" pitchFamily="50" charset="-128"/>
                      </a:endParaRP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330950364"/>
                  </a:ext>
                </a:extLst>
              </a:tr>
              <a:tr h="771541">
                <a:tc vMerge="1">
                  <a:txBody>
                    <a:bodyPr/>
                    <a:lstStyle/>
                    <a:p>
                      <a:endParaRPr kumimoji="1" lang="ja-JP" altLang="en-US"/>
                    </a:p>
                  </a:txBody>
                  <a:tcPr/>
                </a:tc>
                <a:tc>
                  <a:txBody>
                    <a:bodyP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⑤収容定員あり</a:t>
                      </a:r>
                      <a:endParaRPr kumimoji="1" lang="en-US" altLang="ja-JP" sz="14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400" b="0" dirty="0" smtClean="0">
                          <a:solidFill>
                            <a:schemeClr val="tx1"/>
                          </a:solidFill>
                          <a:latin typeface="メイリオ" panose="020B0604030504040204" pitchFamily="50" charset="-128"/>
                          <a:ea typeface="メイリオ" panose="020B0604030504040204" pitchFamily="50" charset="-128"/>
                        </a:rPr>
                        <a:t>大声なしのエリア：</a:t>
                      </a:r>
                      <a:r>
                        <a:rPr kumimoji="1" lang="en-US" altLang="ja-JP" sz="1400" b="0" dirty="0" smtClean="0">
                          <a:solidFill>
                            <a:schemeClr val="tx1"/>
                          </a:solidFill>
                          <a:latin typeface="メイリオ" panose="020B0604030504040204" pitchFamily="50" charset="-128"/>
                          <a:ea typeface="メイリオ" panose="020B0604030504040204" pitchFamily="50" charset="-128"/>
                        </a:rPr>
                        <a:t>100</a:t>
                      </a:r>
                      <a:r>
                        <a:rPr kumimoji="1" lang="ja-JP" altLang="en-US" sz="1400" b="0" dirty="0" smtClean="0">
                          <a:solidFill>
                            <a:schemeClr val="tx1"/>
                          </a:solidFill>
                          <a:latin typeface="メイリオ" panose="020B0604030504040204" pitchFamily="50" charset="-128"/>
                          <a:ea typeface="メイリオ" panose="020B0604030504040204" pitchFamily="50" charset="-128"/>
                        </a:rPr>
                        <a:t>％</a:t>
                      </a:r>
                      <a:endParaRPr kumimoji="1" lang="en-US" altLang="ja-JP" sz="1400" b="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400" b="0" dirty="0" smtClean="0">
                          <a:solidFill>
                            <a:schemeClr val="tx1"/>
                          </a:solidFill>
                          <a:latin typeface="メイリオ" panose="020B0604030504040204" pitchFamily="50" charset="-128"/>
                          <a:ea typeface="メイリオ" panose="020B0604030504040204" pitchFamily="50" charset="-128"/>
                        </a:rPr>
                        <a:t>大声ありのエリア：</a:t>
                      </a:r>
                      <a:r>
                        <a:rPr kumimoji="1" lang="en-US" altLang="ja-JP" sz="1400" b="0" dirty="0" smtClean="0">
                          <a:solidFill>
                            <a:schemeClr val="tx1"/>
                          </a:solidFill>
                          <a:latin typeface="メイリオ" panose="020B0604030504040204" pitchFamily="50" charset="-128"/>
                          <a:ea typeface="メイリオ" panose="020B0604030504040204" pitchFamily="50" charset="-128"/>
                        </a:rPr>
                        <a:t>50</a:t>
                      </a:r>
                      <a:r>
                        <a:rPr kumimoji="1" lang="ja-JP" altLang="en-US" sz="1400" b="0" dirty="0" smtClean="0">
                          <a:solidFill>
                            <a:schemeClr val="tx1"/>
                          </a:solidFill>
                          <a:latin typeface="メイリオ" panose="020B0604030504040204" pitchFamily="50" charset="-128"/>
                          <a:ea typeface="メイリオ" panose="020B0604030504040204" pitchFamily="50" charset="-128"/>
                        </a:rPr>
                        <a:t>％</a:t>
                      </a:r>
                      <a:endParaRPr kumimoji="1" lang="ja-JP" altLang="en-US" sz="140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a:txBody>
                    <a:bodyP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⑥収容定員なし</a:t>
                      </a:r>
                      <a:endParaRPr kumimoji="1" lang="en-US" altLang="ja-JP" sz="1400" b="1" dirty="0" smtClean="0">
                        <a:solidFill>
                          <a:schemeClr val="tx1"/>
                        </a:solidFill>
                        <a:latin typeface="メイリオ" panose="020B0604030504040204" pitchFamily="50" charset="-128"/>
                        <a:ea typeface="メイリオ" panose="020B0604030504040204" pitchFamily="50" charset="-128"/>
                      </a:endParaRPr>
                    </a:p>
                    <a:p>
                      <a:pPr marL="719138" indent="-719138" algn="l">
                        <a:buFont typeface="Arial" panose="020B0604020202020204" pitchFamily="34" charset="0"/>
                        <a:buNone/>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大声なしのエリア</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a:t>
                      </a:r>
                    </a:p>
                    <a:p>
                      <a:pPr marL="719138" indent="-719138" algn="l">
                        <a:buFont typeface="Arial" panose="020B0604020202020204" pitchFamily="34" charset="0"/>
                        <a:buNone/>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　人と人が触れ合わない程度の間隔</a:t>
                      </a:r>
                    </a:p>
                    <a:p>
                      <a:pPr marL="719138" indent="-719138" algn="l">
                        <a:buFont typeface="Arial" panose="020B0604020202020204" pitchFamily="34" charset="0"/>
                        <a:buNone/>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大声ありのエリア</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a:t>
                      </a:r>
                    </a:p>
                    <a:p>
                      <a:pPr marL="719138" indent="-719138" algn="l">
                        <a:buFont typeface="Arial" panose="020B0604020202020204" pitchFamily="34" charset="0"/>
                        <a:buNone/>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　十分な人と人との間隔</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最低１ｍ</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583405409"/>
                  </a:ext>
                </a:extLst>
              </a:tr>
              <a:tr h="20303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メイリオ" panose="020B0604030504040204" pitchFamily="50" charset="-128"/>
                          <a:ea typeface="メイリオ" panose="020B0604030504040204" pitchFamily="50" charset="-128"/>
                        </a:rPr>
                        <a:t>収容定員</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400" b="1" dirty="0" smtClean="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a:txBody>
                    <a:bodyPr/>
                    <a:lstStyle/>
                    <a:p>
                      <a:pPr algn="ctr">
                        <a:lnSpc>
                          <a:spcPts val="1600"/>
                        </a:lnSpc>
                      </a:pPr>
                      <a:r>
                        <a:rPr kumimoji="1" lang="en-US" altLang="ja-JP" sz="1400" b="1" dirty="0" smtClean="0">
                          <a:solidFill>
                            <a:schemeClr val="tx1"/>
                          </a:solidFill>
                          <a:latin typeface="メイリオ" panose="020B0604030504040204" pitchFamily="50" charset="-128"/>
                          <a:ea typeface="メイリオ" panose="020B0604030504040204" pitchFamily="50" charset="-128"/>
                        </a:rPr>
                        <a:t>―</a:t>
                      </a:r>
                      <a:endParaRPr kumimoji="1" lang="ja-JP" altLang="en-US" sz="1400" b="1" dirty="0" smtClean="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3728139972"/>
                  </a:ext>
                </a:extLst>
              </a:tr>
              <a:tr h="203037">
                <a:tc>
                  <a:txBody>
                    <a:bodyPr/>
                    <a:lstStyle/>
                    <a:p>
                      <a:pPr algn="ctr"/>
                      <a:r>
                        <a:rPr kumimoji="1" lang="ja-JP" altLang="en-US" sz="1400" b="1" dirty="0" smtClean="0">
                          <a:latin typeface="メイリオ" panose="020B0604030504040204" pitchFamily="50" charset="-128"/>
                          <a:ea typeface="メイリオ" panose="020B0604030504040204" pitchFamily="50" charset="-128"/>
                        </a:rPr>
                        <a:t>参加人数</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４０人 </a:t>
                      </a:r>
                      <a:r>
                        <a:rPr kumimoji="1" lang="ja-JP" altLang="en-US" sz="1400" b="1"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（注）</a:t>
                      </a:r>
                      <a:endParaRPr kumimoji="1" lang="en-US" altLang="ja-JP" sz="1400" b="1"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695762476"/>
                  </a:ext>
                </a:extLst>
              </a:tr>
              <a:tr h="441606">
                <a:tc>
                  <a:txBody>
                    <a:bodyPr/>
                    <a:lstStyle/>
                    <a:p>
                      <a:pPr algn="ctr"/>
                      <a:r>
                        <a:rPr kumimoji="1" lang="ja-JP" altLang="en-US" sz="1400" b="1" dirty="0" smtClean="0">
                          <a:latin typeface="メイリオ" panose="020B0604030504040204" pitchFamily="50" charset="-128"/>
                          <a:ea typeface="メイリオ" panose="020B0604030504040204" pitchFamily="50" charset="-128"/>
                        </a:rPr>
                        <a:t>その他</a:t>
                      </a:r>
                      <a:endParaRPr kumimoji="1" lang="en-US" altLang="ja-JP" sz="1400" b="1" dirty="0" smtClean="0">
                        <a:latin typeface="メイリオ" panose="020B0604030504040204" pitchFamily="50" charset="-128"/>
                        <a:ea typeface="メイリオ" panose="020B0604030504040204" pitchFamily="50" charset="-128"/>
                      </a:endParaRPr>
                    </a:p>
                    <a:p>
                      <a:pPr algn="ctr"/>
                      <a:r>
                        <a:rPr kumimoji="1" lang="ja-JP" altLang="en-US" sz="1400" b="1" dirty="0" smtClean="0">
                          <a:latin typeface="メイリオ" panose="020B0604030504040204" pitchFamily="50" charset="-128"/>
                          <a:ea typeface="メイリオ" panose="020B0604030504040204" pitchFamily="50" charset="-128"/>
                        </a:rPr>
                        <a:t>特記事項</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sz="1200" kern="1200" dirty="0" smtClean="0">
                          <a:solidFill>
                            <a:schemeClr val="tx1"/>
                          </a:solidFill>
                          <a:latin typeface="メイリオ" panose="020B0604030504040204" pitchFamily="50" charset="-128"/>
                          <a:ea typeface="メイリオ" panose="020B0604030504040204" pitchFamily="50" charset="-128"/>
                          <a:cs typeface="+mn-cs"/>
                        </a:rPr>
                        <a:t>開演前に、観客へ掛け声などを発しないように依頼する。</a:t>
                      </a:r>
                      <a:endParaRPr kumimoji="1" lang="ja-JP" altLang="en-US" sz="1200" kern="1200" dirty="0" smtClean="0">
                        <a:solidFill>
                          <a:schemeClr val="tx1"/>
                        </a:solidFill>
                        <a:latin typeface="メイリオ" panose="020B0604030504040204" pitchFamily="50" charset="-128"/>
                        <a:ea typeface="メイリオ" panose="020B0604030504040204" pitchFamily="50" charset="-128"/>
                        <a:cs typeface="+mn-cs"/>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93465174"/>
                  </a:ext>
                </a:extLst>
              </a:tr>
            </a:tbl>
          </a:graphicData>
        </a:graphic>
      </p:graphicFrame>
      <p:sp>
        <p:nvSpPr>
          <p:cNvPr id="93" name="正方形/長方形 92"/>
          <p:cNvSpPr/>
          <p:nvPr/>
        </p:nvSpPr>
        <p:spPr>
          <a:xfrm>
            <a:off x="1372080" y="5092395"/>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正方形/長方形 14"/>
          <p:cNvSpPr/>
          <p:nvPr/>
        </p:nvSpPr>
        <p:spPr>
          <a:xfrm>
            <a:off x="4093659" y="5095567"/>
            <a:ext cx="180000" cy="180000"/>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正方形/長方形 15"/>
          <p:cNvSpPr/>
          <p:nvPr/>
        </p:nvSpPr>
        <p:spPr>
          <a:xfrm>
            <a:off x="1372080" y="5908715"/>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正方形/長方形 16"/>
          <p:cNvSpPr/>
          <p:nvPr/>
        </p:nvSpPr>
        <p:spPr>
          <a:xfrm>
            <a:off x="4093659" y="5911887"/>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正方形/長方形 17"/>
          <p:cNvSpPr/>
          <p:nvPr/>
        </p:nvSpPr>
        <p:spPr>
          <a:xfrm>
            <a:off x="1372080" y="6737561"/>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正方形/長方形 18"/>
          <p:cNvSpPr/>
          <p:nvPr/>
        </p:nvSpPr>
        <p:spPr>
          <a:xfrm>
            <a:off x="4093659" y="6740733"/>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6800242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636719964"/>
              </p:ext>
            </p:extLst>
          </p:nvPr>
        </p:nvGraphicFramePr>
        <p:xfrm>
          <a:off x="128570" y="2330734"/>
          <a:ext cx="6545535" cy="7250190"/>
        </p:xfrm>
        <a:graphic>
          <a:graphicData uri="http://schemas.openxmlformats.org/drawingml/2006/table">
            <a:tbl>
              <a:tblPr firstRow="1" bandRow="1">
                <a:tableStyleId>{2D5ABB26-0587-4C30-8999-92F81FD0307C}</a:tableStyleId>
              </a:tblPr>
              <a:tblGrid>
                <a:gridCol w="1686440">
                  <a:extLst>
                    <a:ext uri="{9D8B030D-6E8A-4147-A177-3AD203B41FA5}">
                      <a16:colId xmlns:a16="http://schemas.microsoft.com/office/drawing/2014/main" val="3217287134"/>
                    </a:ext>
                  </a:extLst>
                </a:gridCol>
                <a:gridCol w="4859095">
                  <a:extLst>
                    <a:ext uri="{9D8B030D-6E8A-4147-A177-3AD203B41FA5}">
                      <a16:colId xmlns:a16="http://schemas.microsoft.com/office/drawing/2014/main" val="1978880901"/>
                    </a:ext>
                  </a:extLst>
                </a:gridCol>
              </a:tblGrid>
              <a:tr h="565642">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１．イベント参加者の感染対策</a:t>
                      </a:r>
                      <a:endParaRPr kumimoji="1" lang="en-US" altLang="ja-JP" sz="1600" b="1" kern="1200" dirty="0" smtClean="0">
                        <a:solidFill>
                          <a:schemeClr val="tx1"/>
                        </a:solidFill>
                        <a:latin typeface="メイリオ" panose="020B0604030504040204" pitchFamily="50" charset="-128"/>
                        <a:ea typeface="メイリオ"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　（１）感染経路に応じた感染対策</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extLst>
                  <a:ext uri="{0D108BD9-81ED-4DB2-BD59-A6C34878D82A}">
                    <a16:rowId xmlns:a16="http://schemas.microsoft.com/office/drawing/2014/main" val="763994853"/>
                  </a:ext>
                </a:extLst>
              </a:tr>
              <a:tr h="3420071">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メイリオ" panose="020B0604030504040204" pitchFamily="50" charset="-128"/>
                          <a:ea typeface="メイリオ" panose="020B0604030504040204" pitchFamily="50" charset="-128"/>
                        </a:rPr>
                        <a:t>①</a:t>
                      </a:r>
                      <a:r>
                        <a:rPr kumimoji="1" lang="ja-JP" altLang="en-US" sz="1600" b="1" dirty="0" smtClean="0">
                          <a:solidFill>
                            <a:schemeClr val="tx1"/>
                          </a:solidFill>
                          <a:latin typeface="メイリオ" panose="020B0604030504040204" pitchFamily="50" charset="-128"/>
                          <a:ea typeface="メイリオ" panose="020B0604030504040204" pitchFamily="50" charset="-128"/>
                        </a:rPr>
                        <a:t>飛沫感染対策</a:t>
                      </a:r>
                      <a:endPar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6858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kern="1200" dirty="0" smtClean="0">
                          <a:solidFill>
                            <a:schemeClr val="tx1"/>
                          </a:solidFill>
                          <a:latin typeface="メイリオ" panose="020B0604030504040204" pitchFamily="50" charset="-128"/>
                          <a:ea typeface="メイリオ" panose="020B0604030504040204" pitchFamily="50" charset="-128"/>
                          <a:cs typeface="+mn-cs"/>
                        </a:rPr>
                        <a:t>■ </a:t>
                      </a: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適切なマスク</a:t>
                      </a: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（不織布マスクを推奨</a:t>
                      </a:r>
                      <a:r>
                        <a:rPr kumimoji="1" lang="en-US" altLang="ja-JP" sz="1600" b="1" kern="1200" dirty="0" smtClean="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以下</a:t>
                      </a:r>
                      <a:r>
                        <a:rPr kumimoji="1" lang="ja-JP" altLang="en-US" sz="1600" b="1" kern="1200" dirty="0" err="1" smtClean="0">
                          <a:solidFill>
                            <a:schemeClr val="tx1"/>
                          </a:solidFill>
                          <a:latin typeface="メイリオ" panose="020B0604030504040204" pitchFamily="50" charset="-128"/>
                          <a:ea typeface="メイリオ" panose="020B0604030504040204" pitchFamily="50" charset="-128"/>
                          <a:cs typeface="+mn-cs"/>
                        </a:rPr>
                        <a:t>じ</a:t>
                      </a:r>
                      <a:r>
                        <a:rPr kumimoji="1" lang="en-US" altLang="ja-JP" sz="1600" b="1" kern="1200" dirty="0" smtClean="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　　　の正しい</a:t>
                      </a: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着用の周知・徹底</a:t>
                      </a:r>
                      <a:endParaRPr kumimoji="1" lang="en-US" altLang="ja-JP" sz="1600" b="1" kern="1200" dirty="0" smtClean="0">
                        <a:solidFill>
                          <a:schemeClr val="tx1"/>
                        </a:solidFill>
                        <a:latin typeface="メイリオ" panose="020B0604030504040204" pitchFamily="50" charset="-128"/>
                        <a:ea typeface="メイリオ" panose="020B0604030504040204" pitchFamily="50" charset="-128"/>
                        <a:cs typeface="+mn-cs"/>
                      </a:endParaRPr>
                    </a:p>
                    <a:p>
                      <a:pPr marL="0" lvl="0" indent="0">
                        <a:lnSpc>
                          <a:spcPts val="1600"/>
                        </a:lnSpc>
                        <a:spcBef>
                          <a:spcPts val="0"/>
                        </a:spcBef>
                        <a:spcAft>
                          <a:spcPts val="600"/>
                        </a:spcAft>
                        <a:buFont typeface="Wingdings" panose="05000000000000000000" pitchFamily="2" charset="2"/>
                        <a:buNone/>
                        <a:defRPr/>
                      </a:pPr>
                      <a:r>
                        <a:rPr kumimoji="1" lang="ja-JP" altLang="en-US" sz="2000" b="1" kern="1200" dirty="0" smtClean="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イベント</a:t>
                      </a: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会場（客席、入退場口やトイレ等の共用部）におけるイベント参加者間の適切な距離の確保</a:t>
                      </a:r>
                      <a:endParaRPr kumimoji="1" lang="en-US" altLang="ja-JP" sz="1600" b="1" kern="1200" dirty="0" smtClean="0">
                        <a:solidFill>
                          <a:schemeClr val="tx1"/>
                        </a:solidFill>
                        <a:latin typeface="メイリオ" panose="020B0604030504040204" pitchFamily="50" charset="-128"/>
                        <a:ea typeface="メイリオ" panose="020B0604030504040204" pitchFamily="50" charset="-128"/>
                        <a:cs typeface="+mn-cs"/>
                      </a:endParaRPr>
                    </a:p>
                    <a:p>
                      <a:pPr marL="0" lvl="0" indent="0">
                        <a:lnSpc>
                          <a:spcPts val="1600"/>
                        </a:lnSpc>
                        <a:spcBef>
                          <a:spcPts val="0"/>
                        </a:spcBef>
                        <a:spcAft>
                          <a:spcPts val="600"/>
                        </a:spcAft>
                        <a:buFont typeface="Wingdings" panose="05000000000000000000" pitchFamily="2" charset="2"/>
                        <a:buNone/>
                        <a:defRPr/>
                      </a:pPr>
                      <a:r>
                        <a:rPr kumimoji="1" lang="ja-JP" altLang="en-US" sz="1200" b="1" kern="1200" dirty="0" smtClean="0">
                          <a:solidFill>
                            <a:schemeClr val="tx1"/>
                          </a:solidFill>
                          <a:latin typeface="メイリオ" panose="020B0604030504040204" pitchFamily="50" charset="-128"/>
                          <a:ea typeface="メイリオ" panose="020B0604030504040204" pitchFamily="50" charset="-128"/>
                          <a:cs typeface="+mn-cs"/>
                        </a:rPr>
                        <a:t>（</a:t>
                      </a:r>
                      <a:r>
                        <a:rPr kumimoji="1" lang="en-US" altLang="ja-JP" sz="1200" b="1" kern="1200" dirty="0" smtClean="0">
                          <a:solidFill>
                            <a:schemeClr val="tx1"/>
                          </a:solidFill>
                          <a:latin typeface="メイリオ" panose="020B0604030504040204" pitchFamily="50" charset="-128"/>
                          <a:ea typeface="メイリオ" panose="020B0604030504040204" pitchFamily="50" charset="-128"/>
                          <a:cs typeface="+mn-cs"/>
                        </a:rPr>
                        <a:t>※</a:t>
                      </a:r>
                      <a:r>
                        <a:rPr kumimoji="1" lang="ja-JP" altLang="en-US" sz="1200" b="1" kern="1200" dirty="0" smtClean="0">
                          <a:solidFill>
                            <a:schemeClr val="tx1"/>
                          </a:solidFill>
                          <a:latin typeface="メイリオ" panose="020B0604030504040204" pitchFamily="50" charset="-128"/>
                          <a:ea typeface="メイリオ" panose="020B0604030504040204" pitchFamily="50" charset="-128"/>
                          <a:cs typeface="+mn-cs"/>
                        </a:rPr>
                        <a:t>）大声の定義を「観客等が、①通常よりも大きな声量で、②反復・継続的に声を発すること」とする。</a:t>
                      </a:r>
                      <a:endParaRPr kumimoji="1" lang="en-US" altLang="ja-JP" sz="1600" b="1" kern="1200" dirty="0" smtClean="0">
                        <a:solidFill>
                          <a:schemeClr val="tx1"/>
                        </a:solidFill>
                        <a:latin typeface="メイリオ" panose="020B0604030504040204" pitchFamily="50" charset="-128"/>
                        <a:ea typeface="メイリオ" panose="020B0604030504040204" pitchFamily="50" charset="-128"/>
                        <a:cs typeface="+mn-cs"/>
                      </a:endParaRPr>
                    </a:p>
                    <a:p>
                      <a:pPr marL="0" lvl="0" indent="0">
                        <a:lnSpc>
                          <a:spcPts val="1600"/>
                        </a:lnSpc>
                        <a:spcBef>
                          <a:spcPts val="0"/>
                        </a:spcBef>
                        <a:spcAft>
                          <a:spcPts val="600"/>
                        </a:spcAft>
                        <a:buFont typeface="Wingdings" panose="05000000000000000000" pitchFamily="2" charset="2"/>
                        <a:buNone/>
                        <a:defRPr/>
                      </a:pPr>
                      <a:r>
                        <a:rPr kumimoji="1" lang="ja-JP" altLang="en-US" sz="1600" b="1" u="sng" kern="1200" dirty="0" smtClean="0">
                          <a:solidFill>
                            <a:schemeClr val="tx1"/>
                          </a:solidFill>
                          <a:latin typeface="メイリオ" panose="020B0604030504040204" pitchFamily="50" charset="-128"/>
                          <a:ea typeface="メイリオ" panose="020B0604030504040204" pitchFamily="50" charset="-128"/>
                          <a:cs typeface="+mn-cs"/>
                        </a:rPr>
                        <a:t>「大声あり」、「大声なし」のエリアを区分して開催する場合、上記対策に加えて、</a:t>
                      </a:r>
                      <a:endParaRPr kumimoji="1" lang="en-US" altLang="ja-JP" sz="1600" b="1" kern="1200" dirty="0" smtClean="0">
                        <a:solidFill>
                          <a:schemeClr val="tx1"/>
                        </a:solidFill>
                        <a:latin typeface="メイリオ" panose="020B0604030504040204" pitchFamily="50" charset="-128"/>
                        <a:ea typeface="メイリオ" panose="020B0604030504040204" pitchFamily="50" charset="-128"/>
                        <a:cs typeface="+mn-cs"/>
                      </a:endParaRPr>
                    </a:p>
                    <a:p>
                      <a:pPr marL="285750" lvl="0" indent="-285750">
                        <a:lnSpc>
                          <a:spcPts val="1600"/>
                        </a:lnSpc>
                        <a:spcBef>
                          <a:spcPts val="0"/>
                        </a:spcBef>
                        <a:spcAft>
                          <a:spcPts val="600"/>
                        </a:spcAft>
                        <a:buFont typeface="Wingdings" panose="05000000000000000000" pitchFamily="2" charset="2"/>
                        <a:buChar char="p"/>
                        <a:defRPr/>
                      </a:pP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大声なしエリア・大声ありエリアの明確な区分があり、それぞれにおける、イベント参加者間の適切な距離の確保</a:t>
                      </a:r>
                    </a:p>
                    <a:p>
                      <a:pPr marL="285750" lvl="0" indent="-285750">
                        <a:lnSpc>
                          <a:spcPts val="1600"/>
                        </a:lnSpc>
                        <a:spcBef>
                          <a:spcPts val="0"/>
                        </a:spcBef>
                        <a:spcAft>
                          <a:spcPts val="600"/>
                        </a:spcAft>
                        <a:buFont typeface="Wingdings" panose="05000000000000000000" pitchFamily="2" charset="2"/>
                        <a:buChar char="p"/>
                        <a:defRPr/>
                      </a:pP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大声なしエリアにおける、大声を防止するための対策の実施</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554037985"/>
                  </a:ext>
                </a:extLst>
              </a:tr>
              <a:tr h="1656899">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②エアロゾル</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感染対策</a:t>
                      </a:r>
                      <a:endParaRPr kumimoji="1" lang="ja-JP" altLang="en-US" sz="160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4572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a:t>
                      </a:r>
                      <a:r>
                        <a:rPr kumimoji="1" lang="ja-JP" altLang="en-US" sz="1600" b="1"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機械</a:t>
                      </a:r>
                      <a:r>
                        <a:rPr kumimoji="1" lang="ja-JP" altLang="en-US" sz="1600" b="1"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換気による常時換気又は窓開け換気</a:t>
                      </a:r>
                      <a:endParaRPr kumimoji="1" lang="en-US" altLang="ja-JP" sz="1600" b="1"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dirty="0" smtClean="0">
                          <a:solidFill>
                            <a:schemeClr val="tx1"/>
                          </a:solidFill>
                          <a:latin typeface="メイリオ" panose="020B0604030504040204" pitchFamily="50" charset="-128"/>
                          <a:ea typeface="メイリオ" panose="020B0604030504040204" pitchFamily="50" charset="-128"/>
                        </a:rPr>
                        <a:t>■</a:t>
                      </a:r>
                      <a:r>
                        <a:rPr kumimoji="1" lang="ja-JP" altLang="en-US" sz="1600" b="1" dirty="0" smtClean="0">
                          <a:solidFill>
                            <a:schemeClr val="tx1"/>
                          </a:solidFill>
                          <a:latin typeface="メイリオ" panose="020B0604030504040204" pitchFamily="50" charset="-128"/>
                          <a:ea typeface="メイリオ" panose="020B0604030504040204" pitchFamily="50" charset="-128"/>
                        </a:rPr>
                        <a:t>適切</a:t>
                      </a:r>
                      <a:r>
                        <a:rPr kumimoji="1" lang="ja-JP" altLang="en-US" sz="1600" b="1" dirty="0" smtClean="0">
                          <a:solidFill>
                            <a:schemeClr val="tx1"/>
                          </a:solidFill>
                          <a:latin typeface="メイリオ" panose="020B0604030504040204" pitchFamily="50" charset="-128"/>
                          <a:ea typeface="メイリオ" panose="020B0604030504040204" pitchFamily="50" charset="-128"/>
                        </a:rPr>
                        <a:t>なマスクの正しい着用の周知・徹底</a:t>
                      </a:r>
                      <a:r>
                        <a:rPr kumimoji="1" lang="en-US" altLang="ja-JP" sz="1600" b="1" dirty="0" smtClean="0">
                          <a:solidFill>
                            <a:schemeClr val="tx1"/>
                          </a:solidFill>
                          <a:latin typeface="メイリオ" panose="020B0604030504040204" pitchFamily="50" charset="-128"/>
                          <a:ea typeface="メイリオ" panose="020B0604030504040204" pitchFamily="50" charset="-128"/>
                        </a:rPr>
                        <a:t>【①</a:t>
                      </a:r>
                      <a:r>
                        <a:rPr kumimoji="1" lang="ja-JP" altLang="en-US" sz="1600" b="1" dirty="0" smtClean="0">
                          <a:solidFill>
                            <a:schemeClr val="tx1"/>
                          </a:solidFill>
                          <a:latin typeface="メイリオ" panose="020B0604030504040204" pitchFamily="50" charset="-128"/>
                          <a:ea typeface="メイリオ" panose="020B0604030504040204" pitchFamily="50" charset="-128"/>
                        </a:rPr>
                        <a:t>と同様</a:t>
                      </a:r>
                      <a:r>
                        <a:rPr kumimoji="1" lang="en-US" altLang="ja-JP" sz="1600" b="1" dirty="0" smtClean="0">
                          <a:solidFill>
                            <a:schemeClr val="tx1"/>
                          </a:solidFill>
                          <a:latin typeface="メイリオ" panose="020B0604030504040204" pitchFamily="50" charset="-128"/>
                          <a:ea typeface="メイリオ" panose="020B0604030504040204" pitchFamily="50" charset="-128"/>
                        </a:rPr>
                        <a:t>】</a:t>
                      </a:r>
                    </a:p>
                    <a:p>
                      <a:pPr marL="0" marR="0" lvl="0" indent="0" algn="l" defTabSz="4572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dirty="0" smtClean="0">
                          <a:solidFill>
                            <a:schemeClr val="tx1"/>
                          </a:solidFill>
                          <a:latin typeface="メイリオ" panose="020B0604030504040204" pitchFamily="50" charset="-128"/>
                          <a:ea typeface="メイリオ" panose="020B0604030504040204" pitchFamily="50" charset="-128"/>
                        </a:rPr>
                        <a:t>■</a:t>
                      </a:r>
                      <a:r>
                        <a:rPr kumimoji="1" lang="ja-JP" altLang="en-US" sz="1600" b="1" dirty="0" smtClean="0">
                          <a:solidFill>
                            <a:schemeClr val="tx1"/>
                          </a:solidFill>
                          <a:latin typeface="メイリオ" panose="020B0604030504040204" pitchFamily="50" charset="-128"/>
                          <a:ea typeface="メイリオ" panose="020B0604030504040204" pitchFamily="50" charset="-128"/>
                        </a:rPr>
                        <a:t>イベント</a:t>
                      </a:r>
                      <a:r>
                        <a:rPr kumimoji="1" lang="ja-JP" altLang="en-US" sz="1600" b="1" dirty="0" smtClean="0">
                          <a:solidFill>
                            <a:schemeClr val="tx1"/>
                          </a:solidFill>
                          <a:latin typeface="メイリオ" panose="020B0604030504040204" pitchFamily="50" charset="-128"/>
                          <a:ea typeface="メイリオ" panose="020B0604030504040204" pitchFamily="50" charset="-128"/>
                        </a:rPr>
                        <a:t>会場</a:t>
                      </a:r>
                      <a:r>
                        <a:rPr kumimoji="1" lang="en-US" altLang="ja-JP" sz="1600" b="1" dirty="0" smtClean="0">
                          <a:solidFill>
                            <a:schemeClr val="tx1"/>
                          </a:solidFill>
                          <a:latin typeface="メイリオ" panose="020B0604030504040204" pitchFamily="50" charset="-128"/>
                          <a:ea typeface="メイリオ" panose="020B0604030504040204" pitchFamily="50" charset="-128"/>
                        </a:rPr>
                        <a:t>(</a:t>
                      </a:r>
                      <a:r>
                        <a:rPr kumimoji="1" lang="ja-JP" altLang="en-US" sz="1600" b="1" dirty="0" smtClean="0">
                          <a:solidFill>
                            <a:schemeClr val="tx1"/>
                          </a:solidFill>
                          <a:latin typeface="メイリオ" panose="020B0604030504040204" pitchFamily="50" charset="-128"/>
                          <a:ea typeface="メイリオ" panose="020B0604030504040204" pitchFamily="50" charset="-128"/>
                        </a:rPr>
                        <a:t>客席、入退場口やトイレ等の共用部）におけるイベント参加者間の適切な距離の確保</a:t>
                      </a:r>
                      <a:r>
                        <a:rPr kumimoji="1" lang="en-US" altLang="ja-JP" sz="1600" b="1" dirty="0" smtClean="0">
                          <a:solidFill>
                            <a:schemeClr val="tx1"/>
                          </a:solidFill>
                          <a:latin typeface="メイリオ" panose="020B0604030504040204" pitchFamily="50" charset="-128"/>
                          <a:ea typeface="メイリオ" panose="020B0604030504040204" pitchFamily="50" charset="-128"/>
                        </a:rPr>
                        <a:t>【①</a:t>
                      </a:r>
                      <a:r>
                        <a:rPr kumimoji="1" lang="ja-JP" altLang="en-US" sz="1600" b="1" dirty="0" smtClean="0">
                          <a:solidFill>
                            <a:schemeClr val="tx1"/>
                          </a:solidFill>
                          <a:latin typeface="メイリオ" panose="020B0604030504040204" pitchFamily="50" charset="-128"/>
                          <a:ea typeface="メイリオ" panose="020B0604030504040204" pitchFamily="50" charset="-128"/>
                        </a:rPr>
                        <a:t>と同様</a:t>
                      </a:r>
                      <a:r>
                        <a:rPr kumimoji="1" lang="en-US" altLang="ja-JP" sz="1600" b="1" dirty="0" smtClean="0">
                          <a:solidFill>
                            <a:schemeClr val="tx1"/>
                          </a:solidFill>
                          <a:latin typeface="メイリオ" panose="020B0604030504040204" pitchFamily="50" charset="-128"/>
                          <a:ea typeface="メイリオ" panose="020B0604030504040204" pitchFamily="50" charset="-128"/>
                        </a:rPr>
                        <a:t>】</a:t>
                      </a:r>
                      <a:endParaRPr kumimoji="1" lang="ja-JP" altLang="en-US" sz="1600" b="1"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169318026"/>
                  </a:ext>
                </a:extLst>
              </a:tr>
              <a:tr h="15941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③接触感染対策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4572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kern="1200" noProof="0" dirty="0" smtClean="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noProof="0" dirty="0" smtClean="0">
                          <a:solidFill>
                            <a:schemeClr val="tx1"/>
                          </a:solidFill>
                          <a:latin typeface="メイリオ" panose="020B0604030504040204" pitchFamily="50" charset="-128"/>
                          <a:ea typeface="メイリオ" panose="020B0604030504040204" pitchFamily="50" charset="-128"/>
                          <a:cs typeface="+mn-cs"/>
                        </a:rPr>
                        <a:t>イベント</a:t>
                      </a:r>
                      <a:r>
                        <a:rPr kumimoji="1" lang="ja-JP" altLang="en-US" sz="1600" b="1" kern="1200" noProof="0" dirty="0" smtClean="0">
                          <a:solidFill>
                            <a:schemeClr val="tx1"/>
                          </a:solidFill>
                          <a:latin typeface="メイリオ" panose="020B0604030504040204" pitchFamily="50" charset="-128"/>
                          <a:ea typeface="メイリオ" panose="020B0604030504040204" pitchFamily="50" charset="-128"/>
                          <a:cs typeface="+mn-cs"/>
                        </a:rPr>
                        <a:t>参加者によるこまめな手洗・手指消毒の徹底や、主催者側によるイベント会場（客席、入退場口やトイレ等の共用部）の消毒の実施</a:t>
                      </a:r>
                    </a:p>
                    <a:p>
                      <a:pPr marL="0" marR="0" lvl="0" indent="0" algn="l" defTabSz="4572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kern="1200" noProof="0" dirty="0" smtClean="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noProof="0" dirty="0" smtClean="0">
                          <a:solidFill>
                            <a:schemeClr val="tx1"/>
                          </a:solidFill>
                          <a:latin typeface="メイリオ" panose="020B0604030504040204" pitchFamily="50" charset="-128"/>
                          <a:ea typeface="メイリオ" panose="020B0604030504040204" pitchFamily="50" charset="-128"/>
                          <a:cs typeface="+mn-cs"/>
                        </a:rPr>
                        <a:t>イベント</a:t>
                      </a:r>
                      <a:r>
                        <a:rPr kumimoji="1" lang="ja-JP" altLang="en-US" sz="1600" b="1" kern="1200" noProof="0" dirty="0" smtClean="0">
                          <a:solidFill>
                            <a:schemeClr val="tx1"/>
                          </a:solidFill>
                          <a:latin typeface="メイリオ" panose="020B0604030504040204" pitchFamily="50" charset="-128"/>
                          <a:ea typeface="メイリオ" panose="020B0604030504040204" pitchFamily="50" charset="-128"/>
                          <a:cs typeface="+mn-cs"/>
                        </a:rPr>
                        <a:t>会場（客席、入退場口やトイレ等の共用部）におけるイベント参加者間の適切な距離の確保</a:t>
                      </a:r>
                      <a:r>
                        <a:rPr kumimoji="1" lang="en-US" altLang="ja-JP" sz="1600" b="1" kern="1200" noProof="0" dirty="0" smtClean="0">
                          <a:solidFill>
                            <a:schemeClr val="tx1"/>
                          </a:solidFill>
                          <a:latin typeface="メイリオ" panose="020B0604030504040204" pitchFamily="50" charset="-128"/>
                          <a:ea typeface="メイリオ" panose="020B0604030504040204" pitchFamily="50" charset="-128"/>
                          <a:cs typeface="+mn-cs"/>
                        </a:rPr>
                        <a:t>【①</a:t>
                      </a:r>
                      <a:r>
                        <a:rPr kumimoji="1" lang="ja-JP" altLang="en-US" sz="1600" b="1" kern="1200" noProof="0" dirty="0" smtClean="0">
                          <a:solidFill>
                            <a:schemeClr val="tx1"/>
                          </a:solidFill>
                          <a:latin typeface="メイリオ" panose="020B0604030504040204" pitchFamily="50" charset="-128"/>
                          <a:ea typeface="メイリオ" panose="020B0604030504040204" pitchFamily="50" charset="-128"/>
                          <a:cs typeface="+mn-cs"/>
                        </a:rPr>
                        <a:t>と同様</a:t>
                      </a:r>
                      <a:r>
                        <a:rPr kumimoji="1" lang="en-US" altLang="ja-JP" sz="1600" b="1" kern="1200" noProof="0" dirty="0" smtClean="0">
                          <a:solidFill>
                            <a:schemeClr val="tx1"/>
                          </a:solidFill>
                          <a:latin typeface="メイリオ" panose="020B0604030504040204" pitchFamily="50" charset="-128"/>
                          <a:ea typeface="メイリオ" panose="020B0604030504040204" pitchFamily="50" charset="-128"/>
                          <a:cs typeface="+mn-cs"/>
                        </a:rPr>
                        <a:t>】</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437984337"/>
                  </a:ext>
                </a:extLst>
              </a:tr>
            </a:tbl>
          </a:graphicData>
        </a:graphic>
      </p:graphicFrame>
      <p:grpSp>
        <p:nvGrpSpPr>
          <p:cNvPr id="36" name="グループ化 35"/>
          <p:cNvGrpSpPr/>
          <p:nvPr/>
        </p:nvGrpSpPr>
        <p:grpSpPr>
          <a:xfrm>
            <a:off x="127039" y="809094"/>
            <a:ext cx="6655527" cy="1425503"/>
            <a:chOff x="124955" y="1254625"/>
            <a:chExt cx="6655527"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439939" y="1409381"/>
              <a:ext cx="5340543"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smtClean="0">
                  <a:latin typeface="メイリオ" panose="020B0604030504040204" pitchFamily="50" charset="-128"/>
                  <a:ea typeface="メイリオ" panose="020B0604030504040204" pitchFamily="50" charset="-128"/>
                </a:rPr>
                <a:t>人超かつ収容率</a:t>
              </a:r>
              <a:r>
                <a:rPr kumimoji="1" lang="en-US" altLang="ja-JP" sz="1200" b="1" noProof="0" dirty="0" smtClean="0">
                  <a:latin typeface="メイリオ" panose="020B0604030504040204" pitchFamily="50" charset="-128"/>
                  <a:ea typeface="メイリオ" panose="020B0604030504040204" pitchFamily="50" charset="-128"/>
                </a:rPr>
                <a:t>50%</a:t>
              </a:r>
              <a:r>
                <a:rPr kumimoji="1" lang="ja-JP" altLang="en-US" sz="1200" b="1" noProof="0" dirty="0" smtClean="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86" name="テキスト ボックス 85"/>
          <p:cNvSpPr txBox="1"/>
          <p:nvPr/>
        </p:nvSpPr>
        <p:spPr>
          <a:xfrm>
            <a:off x="6390669" y="9567446"/>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31387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657260846"/>
              </p:ext>
            </p:extLst>
          </p:nvPr>
        </p:nvGraphicFramePr>
        <p:xfrm>
          <a:off x="128570" y="2330734"/>
          <a:ext cx="6545535" cy="6736689"/>
        </p:xfrm>
        <a:graphic>
          <a:graphicData uri="http://schemas.openxmlformats.org/drawingml/2006/table">
            <a:tbl>
              <a:tblPr firstRow="1" bandRow="1">
                <a:tableStyleId>{2D5ABB26-0587-4C30-8999-92F81FD0307C}</a:tableStyleId>
              </a:tblPr>
              <a:tblGrid>
                <a:gridCol w="1686440">
                  <a:extLst>
                    <a:ext uri="{9D8B030D-6E8A-4147-A177-3AD203B41FA5}">
                      <a16:colId xmlns:a16="http://schemas.microsoft.com/office/drawing/2014/main" val="3217287134"/>
                    </a:ext>
                  </a:extLst>
                </a:gridCol>
                <a:gridCol w="4859095">
                  <a:extLst>
                    <a:ext uri="{9D8B030D-6E8A-4147-A177-3AD203B41FA5}">
                      <a16:colId xmlns:a16="http://schemas.microsoft.com/office/drawing/2014/main" val="1978880901"/>
                    </a:ext>
                  </a:extLst>
                </a:gridCol>
              </a:tblGrid>
              <a:tr h="740102">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bg1"/>
                          </a:solidFill>
                          <a:latin typeface="+mn-lt"/>
                          <a:ea typeface="+mn-ea"/>
                          <a:cs typeface="+mn-cs"/>
                        </a:rPr>
                        <a:t>１．イベント参加者の感染対策</a:t>
                      </a:r>
                      <a:endParaRPr kumimoji="1" lang="en-US" altLang="ja-JP" sz="1600" b="1" kern="1200" dirty="0" smtClean="0">
                        <a:solidFill>
                          <a:schemeClr val="bg1"/>
                        </a:solidFill>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bg1"/>
                          </a:solidFill>
                          <a:latin typeface="+mn-lt"/>
                          <a:ea typeface="+mn-ea"/>
                          <a:cs typeface="+mn-cs"/>
                        </a:rPr>
                        <a:t>　（２）その他の感染対策</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extLst>
                  <a:ext uri="{0D108BD9-81ED-4DB2-BD59-A6C34878D82A}">
                    <a16:rowId xmlns:a16="http://schemas.microsoft.com/office/drawing/2014/main" val="763994853"/>
                  </a:ext>
                </a:extLst>
              </a:tr>
              <a:tr h="148665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mn-lt"/>
                          <a:ea typeface="+mn-ea"/>
                          <a:cs typeface="+mn-cs"/>
                        </a:rPr>
                        <a:t>④飲食時の</a:t>
                      </a:r>
                      <a:endParaRPr kumimoji="1" lang="en-US" altLang="ja-JP" sz="1600" b="1" kern="1200" dirty="0" smtClean="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mn-lt"/>
                          <a:ea typeface="+mn-ea"/>
                          <a:cs typeface="+mn-cs"/>
                        </a:rPr>
                        <a:t>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6858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i="0" u="none" strike="noStrike" kern="1200" cap="none" spc="0" normalizeH="0" baseline="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600" b="1" i="0" u="none" strike="noStrike" kern="1200" cap="none" spc="0" normalizeH="0" baseline="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前項</a:t>
                      </a:r>
                      <a:r>
                        <a:rPr kumimoji="1" lang="ja-JP" altLang="en-US" sz="1600" b="1" i="0" u="none" strike="noStrike" kern="1200" cap="none" spc="0" normalizeH="0" baseline="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（１）感染経路に応じた感染対策と併せて、飲食時の感染対策（食事中以外のマスク着用、飲食に伴いマスクを外す際の会話自粛等）の徹底の周知</a:t>
                      </a:r>
                      <a:endPar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554037985"/>
                  </a:ext>
                </a:extLst>
              </a:tr>
              <a:tr h="117565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smtClean="0"/>
                        <a:t>⑤イベント前の感染対策</a:t>
                      </a:r>
                      <a:endParaRPr kumimoji="1" lang="ja-JP" altLang="en-US" sz="1600" b="1" dirty="0"/>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4572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発熱</a:t>
                      </a: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等の症状がある者のイベント参加の自粛の呼びかけ</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169318026"/>
                  </a:ext>
                </a:extLst>
              </a:tr>
              <a:tr h="116858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⑥感染拡大対策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4572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イベント</a:t>
                      </a: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で感染者が発生した際の参加者への注意喚起</a:t>
                      </a:r>
                      <a:endParaRPr kumimoji="1" lang="ja-JP" altLang="en-US" sz="1600" b="1" i="0" u="none" strike="noStrike" kern="1200" cap="none" spc="0" normalizeH="0" baseline="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437984337"/>
                  </a:ext>
                </a:extLst>
              </a:tr>
              <a:tr h="380364">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bg1"/>
                          </a:solidFill>
                          <a:latin typeface="+mn-lt"/>
                          <a:ea typeface="+mn-ea"/>
                          <a:cs typeface="+mn-cs"/>
                        </a:rPr>
                        <a:t>２．出演者やスタッフの感染対策</a:t>
                      </a:r>
                      <a:endParaRPr kumimoji="1" lang="en-US" altLang="ja-JP" sz="1600" b="1" kern="1200" dirty="0" smtClean="0">
                        <a:solidFill>
                          <a:schemeClr val="bg1"/>
                        </a:solidFill>
                        <a:latin typeface="+mn-lt"/>
                        <a:ea typeface="+mn-ea"/>
                        <a:cs typeface="+mn-cs"/>
                      </a:endParaRP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718322791"/>
                  </a:ext>
                </a:extLst>
              </a:tr>
              <a:tr h="178533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mn-lt"/>
                          <a:ea typeface="+mn-ea"/>
                          <a:cs typeface="+mn-cs"/>
                        </a:rPr>
                        <a:t>⑦出演者や</a:t>
                      </a:r>
                      <a:endParaRPr kumimoji="1" lang="en-US" altLang="ja-JP" sz="1600" b="1" kern="1200" dirty="0" smtClean="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mn-lt"/>
                          <a:ea typeface="+mn-ea"/>
                          <a:cs typeface="+mn-cs"/>
                        </a:rPr>
                        <a:t>スタッフの</a:t>
                      </a:r>
                      <a:endParaRPr kumimoji="1" lang="en-US" altLang="ja-JP" sz="1600" b="1" kern="1200" dirty="0" smtClean="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mn-lt"/>
                          <a:ea typeface="+mn-ea"/>
                          <a:cs typeface="+mn-cs"/>
                        </a:rPr>
                        <a:t>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6858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i="0" u="none" strike="noStrike" kern="1200" cap="none" spc="0" normalizeH="0" baseline="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600" b="1" i="0" u="none" strike="noStrike" kern="1200" cap="none" spc="0" normalizeH="0" baseline="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出演者</a:t>
                      </a:r>
                      <a:r>
                        <a:rPr kumimoji="1" lang="ja-JP" altLang="en-US" sz="1600" b="1" i="0" u="none" strike="noStrike" kern="1200" cap="none" spc="0" normalizeH="0" baseline="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やスタッフによる、練習時・本番等における前項（１）感染経路に応じた感染対策に加え、健康管理や必要に応じた検査等の実施</a:t>
                      </a:r>
                    </a:p>
                    <a:p>
                      <a:pPr marL="0" marR="0" lvl="0" indent="0" algn="l" defTabSz="6858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i="0" u="none" strike="noStrike" kern="1200" cap="none" spc="0" normalizeH="0" baseline="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600" b="1" i="0" u="none" strike="noStrike" kern="1200" cap="none" spc="0" normalizeH="0" baseline="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舞台</a:t>
                      </a:r>
                      <a:r>
                        <a:rPr kumimoji="1" lang="ja-JP" altLang="en-US" sz="1600" b="1" i="0" u="none" strike="noStrike" kern="1200" cap="none" spc="0" normalizeH="0" baseline="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と客席との適切な距離の確保など、出演者やスタッフから参加者に感染させないための対策の実施</a:t>
                      </a:r>
                      <a:endPar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689294444"/>
                  </a:ext>
                </a:extLst>
              </a:tr>
            </a:tbl>
          </a:graphicData>
        </a:graphic>
      </p:graphicFrame>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86" name="テキスト ボックス 85"/>
          <p:cNvSpPr txBox="1"/>
          <p:nvPr/>
        </p:nvSpPr>
        <p:spPr>
          <a:xfrm>
            <a:off x="6390669" y="9567446"/>
            <a:ext cx="538525" cy="338554"/>
          </a:xfrm>
          <a:prstGeom prst="rect">
            <a:avLst/>
          </a:prstGeom>
          <a:noFill/>
          <a:ln>
            <a:noFill/>
          </a:ln>
        </p:spPr>
        <p:txBody>
          <a:bodyPr wrap="square" rtlCol="0" anchor="ctr">
            <a:spAutoFit/>
          </a:bodyPr>
          <a:lstStyle/>
          <a:p>
            <a:pPr algn="ctr"/>
            <a:r>
              <a:rPr kumimoji="1" lang="en-US" altLang="ja-JP" sz="1600" b="1" dirty="0" smtClean="0">
                <a:latin typeface="メイリオ" panose="020B0604030504040204" pitchFamily="50" charset="-128"/>
                <a:ea typeface="メイリオ" panose="020B0604030504040204" pitchFamily="50" charset="-128"/>
              </a:rPr>
              <a:t>3</a:t>
            </a:r>
          </a:p>
        </p:txBody>
      </p:sp>
      <p:sp>
        <p:nvSpPr>
          <p:cNvPr id="17" name="テキスト ボックス 16"/>
          <p:cNvSpPr txBox="1"/>
          <p:nvPr/>
        </p:nvSpPr>
        <p:spPr>
          <a:xfrm>
            <a:off x="1442023" y="1050096"/>
            <a:ext cx="5340543" cy="981335"/>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smtClean="0">
                <a:latin typeface="メイリオ" panose="020B0604030504040204" pitchFamily="50" charset="-128"/>
                <a:ea typeface="メイリオ" panose="020B0604030504040204" pitchFamily="50" charset="-128"/>
              </a:rPr>
              <a:t>人超かつ収容率</a:t>
            </a:r>
            <a:r>
              <a:rPr kumimoji="1" lang="en-US" altLang="ja-JP" sz="1200" b="1" noProof="0" dirty="0" smtClean="0">
                <a:latin typeface="メイリオ" panose="020B0604030504040204" pitchFamily="50" charset="-128"/>
                <a:ea typeface="メイリオ" panose="020B0604030504040204" pitchFamily="50" charset="-128"/>
              </a:rPr>
              <a:t>50%</a:t>
            </a:r>
            <a:r>
              <a:rPr kumimoji="1" lang="ja-JP" altLang="en-US" sz="1200" b="1" noProof="0" dirty="0" smtClean="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711016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4368</TotalTime>
  <Words>992</Words>
  <Application>Microsoft Office PowerPoint</Application>
  <PresentationFormat>A4 210 x 297 mm</PresentationFormat>
  <Paragraphs>105</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メイリオ</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SG12780のC20-1654</cp:lastModifiedBy>
  <cp:revision>628</cp:revision>
  <cp:lastPrinted>2022-11-02T07:47:44Z</cp:lastPrinted>
  <dcterms:created xsi:type="dcterms:W3CDTF">2021-06-21T06:44:25Z</dcterms:created>
  <dcterms:modified xsi:type="dcterms:W3CDTF">2022-11-02T07:51:03Z</dcterms:modified>
</cp:coreProperties>
</file>