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60" d="100"/>
          <a:sy n="60" d="100"/>
        </p:scale>
        <p:origin x="1784" y="3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2022/10/28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2022/10/28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sp>
        <p:nvSpPr>
          <p:cNvPr id="2" name="テキスト ボックス 1"/>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 令和４年７月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83233" y="2846243"/>
            <a:ext cx="6466338" cy="712465"/>
            <a:chOff x="205684" y="2047413"/>
            <a:chExt cx="646633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smtClean="0">
                  <a:solidFill>
                    <a:schemeClr val="tx1"/>
                  </a:solidFill>
                </a:rPr>
                <a:t>令和４年</a:t>
              </a:r>
              <a:r>
                <a:rPr kumimoji="1" lang="en-US" altLang="ja-JP" sz="1350" dirty="0" smtClean="0">
                  <a:solidFill>
                    <a:schemeClr val="tx1"/>
                  </a:solidFill>
                </a:rPr>
                <a:t>10</a:t>
              </a:r>
              <a:r>
                <a:rPr kumimoji="1" lang="ja-JP" altLang="en-US" sz="1350" dirty="0" smtClean="0">
                  <a:solidFill>
                    <a:schemeClr val="tx1"/>
                  </a:solidFill>
                </a:rPr>
                <a:t>月</a:t>
              </a:r>
              <a:r>
                <a:rPr kumimoji="1" lang="en-US" altLang="ja-JP" sz="1350" dirty="0" smtClean="0">
                  <a:solidFill>
                    <a:schemeClr val="tx1"/>
                  </a:solidFill>
                </a:rPr>
                <a:t>28</a:t>
              </a:r>
              <a:r>
                <a:rPr kumimoji="1" lang="ja-JP" altLang="en-US" sz="1350" dirty="0" smtClean="0">
                  <a:solidFill>
                    <a:schemeClr val="tx1"/>
                  </a:solidFill>
                </a:rPr>
                <a:t>日</a:t>
              </a:r>
              <a:r>
                <a:rPr kumimoji="1" lang="en-US" altLang="ja-JP" sz="1350" dirty="0" smtClean="0">
                  <a:solidFill>
                    <a:schemeClr val="tx1"/>
                  </a:solidFill>
                </a:rPr>
                <a:t>(</a:t>
              </a:r>
              <a:r>
                <a:rPr kumimoji="1" lang="ja-JP" altLang="en-US" sz="1350" dirty="0" smtClean="0">
                  <a:solidFill>
                    <a:schemeClr val="tx1"/>
                  </a:solidFill>
                </a:rPr>
                <a:t>金</a:t>
              </a:r>
              <a:r>
                <a:rPr kumimoji="1" lang="en-US" altLang="ja-JP" sz="1350" dirty="0" smtClean="0">
                  <a:solidFill>
                    <a:schemeClr val="tx1"/>
                  </a:solidFill>
                </a:rPr>
                <a:t>)</a:t>
              </a:r>
              <a:r>
                <a:rPr kumimoji="1" lang="ja-JP" altLang="en-US" sz="1350" dirty="0" smtClean="0">
                  <a:solidFill>
                    <a:schemeClr val="tx1"/>
                  </a:solidFill>
                </a:rPr>
                <a:t>～</a:t>
              </a:r>
              <a:r>
                <a:rPr kumimoji="1" lang="en-US" altLang="ja-JP" sz="1350" dirty="0" smtClean="0">
                  <a:solidFill>
                    <a:schemeClr val="tx1"/>
                  </a:solidFill>
                </a:rPr>
                <a:t>30</a:t>
              </a:r>
              <a:r>
                <a:rPr kumimoji="1" lang="ja-JP" altLang="en-US" sz="1350" dirty="0" smtClean="0">
                  <a:solidFill>
                    <a:schemeClr val="tx1"/>
                  </a:solidFill>
                </a:rPr>
                <a:t>日</a:t>
              </a:r>
              <a:r>
                <a:rPr kumimoji="1" lang="en-US" altLang="ja-JP" sz="1350" dirty="0" smtClean="0">
                  <a:solidFill>
                    <a:schemeClr val="tx1"/>
                  </a:solidFill>
                </a:rPr>
                <a:t>(</a:t>
              </a:r>
              <a:r>
                <a:rPr kumimoji="1" lang="ja-JP" altLang="en-US" sz="1350" dirty="0" smtClean="0">
                  <a:solidFill>
                    <a:schemeClr val="tx1"/>
                  </a:solidFill>
                </a:rPr>
                <a:t>日</a:t>
              </a:r>
              <a:r>
                <a:rPr kumimoji="1" lang="en-US" altLang="ja-JP" sz="1350" dirty="0" smtClean="0">
                  <a:solidFill>
                    <a:schemeClr val="tx1"/>
                  </a:solidFill>
                </a:rPr>
                <a:t>)</a:t>
              </a:r>
              <a:r>
                <a:rPr kumimoji="1" lang="ja-JP" altLang="en-US" sz="1350" dirty="0" smtClean="0">
                  <a:solidFill>
                    <a:schemeClr val="tx1"/>
                  </a:solidFill>
                </a:rPr>
                <a:t>　</a:t>
              </a:r>
              <a:r>
                <a:rPr kumimoji="1" lang="en-US" altLang="ja-JP" sz="1350" dirty="0" smtClean="0">
                  <a:solidFill>
                    <a:schemeClr val="tx1"/>
                  </a:solidFill>
                </a:rPr>
                <a:t>18:00</a:t>
              </a:r>
              <a:r>
                <a:rPr kumimoji="1" lang="ja-JP" altLang="en-US" sz="1350" dirty="0" smtClean="0">
                  <a:solidFill>
                    <a:schemeClr val="tx1"/>
                  </a:solidFill>
                </a:rPr>
                <a:t>～</a:t>
              </a:r>
              <a:r>
                <a:rPr kumimoji="1" lang="en-US" altLang="ja-JP" sz="1350" dirty="0" smtClean="0">
                  <a:solidFill>
                    <a:schemeClr val="tx1"/>
                  </a:solidFill>
                </a:rPr>
                <a:t>21:00</a:t>
              </a:r>
            </a:p>
            <a:p>
              <a:r>
                <a:rPr kumimoji="1" lang="ja-JP" altLang="en-US" sz="1350" dirty="0" smtClean="0">
                  <a:solidFill>
                    <a:schemeClr val="tx1"/>
                  </a:solidFill>
                </a:rPr>
                <a:t>令和４年</a:t>
              </a:r>
              <a:r>
                <a:rPr kumimoji="1" lang="en-US" altLang="ja-JP" sz="1350" dirty="0" smtClean="0">
                  <a:solidFill>
                    <a:schemeClr val="tx1"/>
                  </a:solidFill>
                </a:rPr>
                <a:t>11</a:t>
              </a:r>
              <a:r>
                <a:rPr kumimoji="1" lang="ja-JP" altLang="en-US" sz="1350" dirty="0" smtClean="0">
                  <a:solidFill>
                    <a:schemeClr val="tx1"/>
                  </a:solidFill>
                </a:rPr>
                <a:t>月３日</a:t>
              </a:r>
              <a:r>
                <a:rPr kumimoji="1" lang="en-US" altLang="ja-JP" sz="1350" dirty="0" smtClean="0">
                  <a:solidFill>
                    <a:schemeClr val="tx1"/>
                  </a:solidFill>
                </a:rPr>
                <a:t>(</a:t>
              </a:r>
              <a:r>
                <a:rPr kumimoji="1" lang="ja-JP" altLang="en-US" sz="1350" dirty="0" smtClean="0">
                  <a:solidFill>
                    <a:schemeClr val="tx1"/>
                  </a:solidFill>
                </a:rPr>
                <a:t>木・祝</a:t>
              </a:r>
              <a:r>
                <a:rPr kumimoji="1" lang="en-US" altLang="ja-JP" sz="1350" dirty="0" smtClean="0">
                  <a:solidFill>
                    <a:schemeClr val="tx1"/>
                  </a:solidFill>
                </a:rPr>
                <a:t>)</a:t>
              </a:r>
              <a:r>
                <a:rPr kumimoji="1" lang="ja-JP" altLang="en-US" sz="1350" dirty="0" smtClean="0">
                  <a:solidFill>
                    <a:schemeClr val="tx1"/>
                  </a:solidFill>
                </a:rPr>
                <a:t>～５日</a:t>
              </a:r>
              <a:r>
                <a:rPr kumimoji="1" lang="en-US" altLang="ja-JP" sz="1350" dirty="0" smtClean="0">
                  <a:solidFill>
                    <a:schemeClr val="tx1"/>
                  </a:solidFill>
                </a:rPr>
                <a:t>(</a:t>
              </a:r>
              <a:r>
                <a:rPr kumimoji="1" lang="ja-JP" altLang="en-US" sz="1350" dirty="0" smtClean="0">
                  <a:solidFill>
                    <a:schemeClr val="tx1"/>
                  </a:solidFill>
                </a:rPr>
                <a:t>日</a:t>
              </a:r>
              <a:r>
                <a:rPr kumimoji="1" lang="en-US" altLang="ja-JP" sz="1350" dirty="0" smtClean="0">
                  <a:solidFill>
                    <a:schemeClr val="tx1"/>
                  </a:solidFill>
                </a:rPr>
                <a:t>)</a:t>
              </a:r>
              <a:r>
                <a:rPr kumimoji="1" lang="ja-JP" altLang="en-US" sz="1350" dirty="0" smtClean="0">
                  <a:solidFill>
                    <a:schemeClr val="tx1"/>
                  </a:solidFill>
                </a:rPr>
                <a:t>　</a:t>
              </a:r>
              <a:r>
                <a:rPr kumimoji="1" lang="en-US" altLang="ja-JP" sz="1350" dirty="0" smtClean="0">
                  <a:solidFill>
                    <a:schemeClr val="tx1"/>
                  </a:solidFill>
                </a:rPr>
                <a:t>18:00</a:t>
              </a:r>
              <a:r>
                <a:rPr kumimoji="1" lang="ja-JP" altLang="en-US" sz="1350" dirty="0" smtClean="0">
                  <a:solidFill>
                    <a:schemeClr val="tx1"/>
                  </a:solidFill>
                </a:rPr>
                <a:t>～</a:t>
              </a:r>
              <a:r>
                <a:rPr kumimoji="1" lang="en-US" altLang="ja-JP" sz="1350" dirty="0" smtClean="0">
                  <a:solidFill>
                    <a:schemeClr val="tx1"/>
                  </a:solidFill>
                </a:rPr>
                <a:t>21:00</a:t>
              </a:r>
              <a:endParaRPr kumimoji="1" lang="ja-JP" altLang="en-US" sz="1350" dirty="0">
                <a:solidFill>
                  <a:schemeClr val="tx1"/>
                </a:solidFill>
              </a:endParaRPr>
            </a:p>
          </p:txBody>
        </p:sp>
      </p:grpSp>
      <p:grpSp>
        <p:nvGrpSpPr>
          <p:cNvPr id="109" name="グループ化 108"/>
          <p:cNvGrpSpPr/>
          <p:nvPr/>
        </p:nvGrpSpPr>
        <p:grpSpPr>
          <a:xfrm>
            <a:off x="165152" y="2043653"/>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8"/>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smtClean="0"/>
                  <a:t>あ</a:t>
                </a:r>
                <a:r>
                  <a:rPr kumimoji="1" lang="ja-JP" altLang="en-US" sz="1350" dirty="0" smtClean="0">
                    <a:solidFill>
                      <a:schemeClr val="tx1"/>
                    </a:solidFill>
                  </a:rPr>
                  <a:t>「まるみデパート」、槙黄州、斎藤幹男</a:t>
                </a:r>
                <a:endParaRPr kumimoji="1" lang="ja-JP" altLang="en-US" sz="1350" dirty="0">
                  <a:solidFill>
                    <a:schemeClr val="tx1"/>
                  </a:solidFill>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381849" cy="472553"/>
            <a:chOff x="185556" y="3407740"/>
            <a:chExt cx="6381849"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581887" y="3410463"/>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dirty="0">
                  <a:solidFill>
                    <a:schemeClr val="tx1"/>
                  </a:solidFill>
                </a:rPr>
                <a:t>よるしる</a:t>
              </a:r>
              <a:r>
                <a:rPr kumimoji="1" lang="ja-JP" altLang="en-US" sz="1400" dirty="0" err="1" smtClean="0">
                  <a:solidFill>
                    <a:schemeClr val="tx1"/>
                  </a:solidFill>
                </a:rPr>
                <a:t>べ</a:t>
              </a:r>
              <a:r>
                <a:rPr kumimoji="1" lang="ja-JP" altLang="en-US" sz="1400" dirty="0" smtClean="0">
                  <a:solidFill>
                    <a:schemeClr val="tx1"/>
                  </a:solidFill>
                </a:rPr>
                <a:t>実行委員会（観音寺市観光協会事務局内）</a:t>
              </a:r>
              <a:endParaRPr kumimoji="1" lang="ja-JP" altLang="en-US" sz="1400" dirty="0">
                <a:solidFill>
                  <a:schemeClr val="tx1"/>
                </a:solidFill>
              </a:endParaRPr>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400" dirty="0" smtClean="0">
                  <a:solidFill>
                    <a:schemeClr val="tx1"/>
                  </a:solidFill>
                </a:rPr>
                <a:t>観音寺市有明町３番</a:t>
              </a:r>
              <a:r>
                <a:rPr kumimoji="1" lang="en-US" altLang="ja-JP" sz="1400" dirty="0" smtClean="0">
                  <a:solidFill>
                    <a:schemeClr val="tx1"/>
                  </a:solidFill>
                </a:rPr>
                <a:t>37</a:t>
              </a:r>
              <a:r>
                <a:rPr kumimoji="1" lang="ja-JP" altLang="en-US" sz="1400" dirty="0" smtClean="0">
                  <a:solidFill>
                    <a:schemeClr val="tx1"/>
                  </a:solidFill>
                </a:rPr>
                <a:t>号</a:t>
              </a:r>
              <a:endParaRPr kumimoji="1" lang="ja-JP" altLang="en-US" sz="1400" dirty="0">
                <a:solidFill>
                  <a:schemeClr val="tx1"/>
                </a:solidFill>
              </a:endParaRPr>
            </a:p>
          </p:txBody>
        </p:sp>
      </p:grpSp>
      <p:grpSp>
        <p:nvGrpSpPr>
          <p:cNvPr id="125" name="グループ化 124"/>
          <p:cNvGrpSpPr/>
          <p:nvPr/>
        </p:nvGrpSpPr>
        <p:grpSpPr>
          <a:xfrm>
            <a:off x="166000" y="5549232"/>
            <a:ext cx="6416095" cy="479634"/>
            <a:chOff x="205683" y="9242160"/>
            <a:chExt cx="6416095" cy="559763"/>
          </a:xfrm>
        </p:grpSpPr>
        <p:grpSp>
          <p:nvGrpSpPr>
            <p:cNvPr id="126" name="グループ化 125"/>
            <p:cNvGrpSpPr/>
            <p:nvPr/>
          </p:nvGrpSpPr>
          <p:grpSpPr>
            <a:xfrm>
              <a:off x="205683" y="9242160"/>
              <a:ext cx="6416095" cy="559763"/>
              <a:chOff x="185556" y="3399054"/>
              <a:chExt cx="6416095" cy="588212"/>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54"/>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400" dirty="0" smtClean="0">
                  <a:solidFill>
                    <a:schemeClr val="tx1"/>
                  </a:solidFill>
                </a:endParaRPr>
              </a:p>
              <a:p>
                <a:pPr algn="ctr"/>
                <a:endParaRPr kumimoji="1" lang="ja-JP" altLang="en-US" sz="1400" dirty="0">
                  <a:solidFill>
                    <a:schemeClr val="tx1"/>
                  </a:solidFill>
                </a:endParaRPr>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896730"/>
            <a:chOff x="200868" y="8237720"/>
            <a:chExt cx="6450346" cy="896730"/>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78719" y="8303453"/>
              <a:ext cx="4867595" cy="830997"/>
            </a:xfrm>
            <a:prstGeom prst="rect">
              <a:avLst/>
            </a:prstGeom>
          </p:spPr>
          <p:txBody>
            <a:bodyPr wrap="square">
              <a:spAutoFit/>
            </a:bodyPr>
            <a:lstStyle/>
            <a:p>
              <a:r>
                <a:rPr kumimoji="1" lang="ja-JP" altLang="en-US" sz="1200" dirty="0" smtClean="0"/>
                <a:t>（大声</a:t>
              </a:r>
              <a:r>
                <a:rPr kumimoji="1" lang="ja-JP" altLang="en-US" sz="1200" dirty="0"/>
                <a:t>なしと判断した</a:t>
              </a:r>
              <a:r>
                <a:rPr kumimoji="1" lang="ja-JP" altLang="en-US" sz="1200" dirty="0" smtClean="0"/>
                <a:t>理由）</a:t>
              </a:r>
              <a:endParaRPr kumimoji="1" lang="en-US" altLang="ja-JP" sz="1200" dirty="0" smtClean="0"/>
            </a:p>
            <a:p>
              <a:r>
                <a:rPr kumimoji="1" lang="ja-JP" altLang="en-US" sz="1200" dirty="0" smtClean="0"/>
                <a:t>　観客</a:t>
              </a:r>
              <a:r>
                <a:rPr kumimoji="1" lang="ja-JP" altLang="en-US" sz="1200" dirty="0"/>
                <a:t>等が、通常よりも大きな声量で、反復・継続的に声</a:t>
              </a:r>
              <a:r>
                <a:rPr kumimoji="1" lang="ja-JP" altLang="en-US" sz="1200" dirty="0" smtClean="0"/>
                <a:t>を発する　　</a:t>
              </a:r>
              <a:endParaRPr kumimoji="1" lang="en-US" altLang="ja-JP" sz="1200" dirty="0" smtClean="0"/>
            </a:p>
            <a:p>
              <a:r>
                <a:rPr kumimoji="1" lang="ja-JP" altLang="en-US" sz="1200" dirty="0"/>
                <a:t>　</a:t>
              </a:r>
              <a:r>
                <a:rPr kumimoji="1" lang="ja-JP" altLang="en-US" sz="1200" dirty="0" smtClean="0"/>
                <a:t>イベント</a:t>
              </a:r>
              <a:r>
                <a:rPr kumimoji="1" lang="ja-JP" altLang="en-US" sz="1200" dirty="0"/>
                <a:t>ではない</a:t>
              </a:r>
            </a:p>
            <a:p>
              <a:endParaRPr kumimoji="1" lang="ja-JP" altLang="en-US" sz="1200" dirty="0"/>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別紙１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588781" y="1641591"/>
            <a:ext cx="4932619"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よるしる</a:t>
            </a:r>
            <a:r>
              <a:rPr kumimoji="1" lang="ja-JP" altLang="en-US" sz="1200" b="1" dirty="0" err="1" smtClean="0">
                <a:latin typeface="メイリオ" panose="020B0604030504040204" pitchFamily="50" charset="-128"/>
                <a:ea typeface="メイリオ" panose="020B0604030504040204" pitchFamily="50" charset="-128"/>
              </a:rPr>
              <a:t>べ</a:t>
            </a:r>
            <a:r>
              <a:rPr kumimoji="1" lang="en-US" altLang="ja-JP" sz="1200" b="1" dirty="0" smtClean="0">
                <a:latin typeface="メイリオ" panose="020B0604030504040204" pitchFamily="50" charset="-128"/>
                <a:ea typeface="メイリオ" panose="020B0604030504040204" pitchFamily="50" charset="-128"/>
              </a:rPr>
              <a:t>2022</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01699" cy="409750"/>
            <a:chOff x="185556" y="3407740"/>
            <a:chExt cx="6401699" cy="579833"/>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01737" y="3411033"/>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smtClean="0">
                  <a:solidFill>
                    <a:schemeClr val="tx1"/>
                  </a:solidFill>
                </a:rPr>
                <a:t>観音寺中心市街地</a:t>
              </a:r>
              <a:endParaRPr kumimoji="1" lang="ja-JP" altLang="en-US" sz="1350" dirty="0">
                <a:solidFill>
                  <a:schemeClr val="tx1"/>
                </a:solidFill>
              </a:endParaRPr>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smtClean="0">
                  <a:solidFill>
                    <a:schemeClr val="tx1"/>
                  </a:solidFill>
                </a:rPr>
                <a:t>観音寺中心市街地</a:t>
              </a:r>
              <a:endParaRPr kumimoji="1" lang="ja-JP" altLang="en-US" sz="1350" dirty="0">
                <a:solidFill>
                  <a:schemeClr val="tx1"/>
                </a:solidFill>
              </a:endParaRPr>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861621"/>
              <a:ext cx="288000" cy="2541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3414247" y="7378617"/>
              <a:ext cx="1347494"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grpSp>
      <p:cxnSp>
        <p:nvCxnSpPr>
          <p:cNvPr id="91" name="直線コネクタ 90"/>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
        <p:nvSpPr>
          <p:cNvPr id="93" name="正方形/長方形 92"/>
          <p:cNvSpPr/>
          <p:nvPr/>
        </p:nvSpPr>
        <p:spPr>
          <a:xfrm>
            <a:off x="1665696" y="5759141"/>
            <a:ext cx="2078962" cy="199731"/>
          </a:xfrm>
          <a:prstGeom prst="rect">
            <a:avLst/>
          </a:prstGeom>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smtClean="0"/>
              <a:t>0875-24-2150</a:t>
            </a:r>
            <a:endParaRPr kumimoji="1" lang="ja-JP" altLang="en-US" dirty="0" smtClean="0"/>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94142" cy="2888469"/>
            <a:chOff x="290460" y="2339405"/>
            <a:chExt cx="6394142" cy="2888469"/>
          </a:xfrm>
        </p:grpSpPr>
        <p:sp>
          <p:nvSpPr>
            <p:cNvPr id="43" name="角丸四角形 42"/>
            <p:cNvSpPr/>
            <p:nvPr/>
          </p:nvSpPr>
          <p:spPr>
            <a:xfrm>
              <a:off x="1739024" y="2422942"/>
              <a:ext cx="4945578" cy="2804932"/>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82629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8" name="テキスト ボックス 47"/>
            <p:cNvSpPr txBox="1"/>
            <p:nvPr/>
          </p:nvSpPr>
          <p:spPr>
            <a:xfrm>
              <a:off x="2310768" y="2379015"/>
              <a:ext cx="4281536" cy="2144177"/>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大声あり」のイベントの場合は除く。）や適切なマスク（不織布マスクを推奨。以下同じ。）の正しい着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0460" y="5379216"/>
            <a:ext cx="6394142" cy="1512126"/>
            <a:chOff x="283602" y="2662247"/>
            <a:chExt cx="6394142" cy="1512126"/>
          </a:xfrm>
        </p:grpSpPr>
        <p:sp>
          <p:nvSpPr>
            <p:cNvPr id="52" name="角丸四角形 51"/>
            <p:cNvSpPr/>
            <p:nvPr/>
          </p:nvSpPr>
          <p:spPr>
            <a:xfrm>
              <a:off x="1732166" y="2662247"/>
              <a:ext cx="4945578" cy="150351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83602" y="2662247"/>
              <a:ext cx="1300216" cy="1512126"/>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5" name="テキスト ボックス 54"/>
            <p:cNvSpPr txBox="1"/>
            <p:nvPr/>
          </p:nvSpPr>
          <p:spPr>
            <a:xfrm>
              <a:off x="2357890" y="3530616"/>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57890" y="2792835"/>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61" name="グループ化 60"/>
          <p:cNvGrpSpPr/>
          <p:nvPr/>
        </p:nvGrpSpPr>
        <p:grpSpPr>
          <a:xfrm>
            <a:off x="290460" y="6951711"/>
            <a:ext cx="6387284" cy="764531"/>
            <a:chOff x="290460" y="2790218"/>
            <a:chExt cx="6387284" cy="764531"/>
          </a:xfrm>
        </p:grpSpPr>
        <p:sp>
          <p:nvSpPr>
            <p:cNvPr id="64" name="角丸四角形 63"/>
            <p:cNvSpPr/>
            <p:nvPr/>
          </p:nvSpPr>
          <p:spPr>
            <a:xfrm>
              <a:off x="1732166" y="2790218"/>
              <a:ext cx="4945578" cy="76453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798225"/>
              <a:ext cx="1300216" cy="753450"/>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徹底　</a:t>
              </a:r>
              <a:r>
                <a:rPr kumimoji="1" lang="ja-JP" altLang="en-US" sz="1600" b="1" dirty="0" smtClean="0">
                  <a:solidFill>
                    <a:srgbClr val="FF0000"/>
                  </a:solidFill>
                  <a:latin typeface="メイリオ" panose="020B0604030504040204" pitchFamily="50" charset="-128"/>
                  <a:ea typeface="メイリオ" panose="020B0604030504040204" pitchFamily="50" charset="-128"/>
                </a:rPr>
                <a:t>屋外</a:t>
              </a:r>
              <a:endParaRPr kumimoji="1" lang="ja-JP" altLang="en-US" sz="1600" b="1" dirty="0">
                <a:solidFill>
                  <a:srgbClr val="FF0000"/>
                </a:solidFill>
                <a:latin typeface="メイリオ" panose="020B0604030504040204" pitchFamily="50" charset="-128"/>
                <a:ea typeface="メイリオ" panose="020B0604030504040204" pitchFamily="50" charset="-128"/>
              </a:endParaRPr>
            </a:p>
          </p:txBody>
        </p:sp>
        <p:sp>
          <p:nvSpPr>
            <p:cNvPr id="68" name="テキスト ボックス 67"/>
            <p:cNvSpPr txBox="1"/>
            <p:nvPr/>
          </p:nvSpPr>
          <p:spPr>
            <a:xfrm>
              <a:off x="2277175" y="3027161"/>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機械換気による常時</a:t>
              </a:r>
              <a:r>
                <a:rPr kumimoji="1" lang="ja-JP" altLang="en-US" sz="1600" b="1" dirty="0">
                  <a:latin typeface="メイリオ" panose="020B0604030504040204" pitchFamily="50" charset="-128"/>
                  <a:ea typeface="メイリオ" panose="020B0604030504040204" pitchFamily="50" charset="-128"/>
                </a:rPr>
                <a:t>換気又</a:t>
              </a:r>
              <a:r>
                <a:rPr kumimoji="1" lang="ja-JP" altLang="en-US" sz="1600" b="1" dirty="0" smtClean="0">
                  <a:latin typeface="メイリオ" panose="020B0604030504040204" pitchFamily="50" charset="-128"/>
                  <a:ea typeface="メイリオ" panose="020B0604030504040204" pitchFamily="50" charset="-128"/>
                </a:rPr>
                <a:t>は窓開け</a:t>
              </a:r>
              <a:r>
                <a:rPr kumimoji="1" lang="ja-JP" altLang="en-US" sz="1600" b="1" dirty="0" smtClean="0">
                  <a:latin typeface="メイリオ" panose="020B0604030504040204" pitchFamily="50" charset="-128"/>
                  <a:ea typeface="メイリオ" panose="020B0604030504040204" pitchFamily="50" charset="-128"/>
                </a:rPr>
                <a:t>換気</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86821" y="7816363"/>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660130"/>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31376" y="463579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5" name="テキスト ボックス 44"/>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a:t>
            </a:r>
            <a:r>
              <a:rPr kumimoji="1" lang="ja-JP" altLang="en-US" sz="1600" b="1" dirty="0" smtClean="0">
                <a:latin typeface="メイリオ" panose="020B0604030504040204" pitchFamily="50" charset="-128"/>
                <a:ea typeface="メイリオ" panose="020B0604030504040204" pitchFamily="50" charset="-128"/>
              </a:rPr>
              <a:t>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749670" y="5527439"/>
            <a:ext cx="230809"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46" name="テキスト ボックス 45"/>
          <p:cNvSpPr txBox="1"/>
          <p:nvPr/>
        </p:nvSpPr>
        <p:spPr>
          <a:xfrm>
            <a:off x="1774116" y="3220090"/>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49" name="テキスト ボックス 48"/>
          <p:cNvSpPr txBox="1"/>
          <p:nvPr/>
        </p:nvSpPr>
        <p:spPr>
          <a:xfrm>
            <a:off x="1765462" y="7017855"/>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50" name="テキスト ボックス 49"/>
          <p:cNvSpPr txBox="1"/>
          <p:nvPr/>
        </p:nvSpPr>
        <p:spPr>
          <a:xfrm>
            <a:off x="1774116" y="6131019"/>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58" name="テキスト ボックス 57"/>
          <p:cNvSpPr txBox="1"/>
          <p:nvPr/>
        </p:nvSpPr>
        <p:spPr>
          <a:xfrm>
            <a:off x="1757028" y="8426251"/>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59" name="テキスト ボックス 58"/>
          <p:cNvSpPr txBox="1"/>
          <p:nvPr/>
        </p:nvSpPr>
        <p:spPr>
          <a:xfrm>
            <a:off x="1757028" y="7847911"/>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60" name="テキスト ボックス 59"/>
          <p:cNvSpPr txBox="1"/>
          <p:nvPr/>
        </p:nvSpPr>
        <p:spPr>
          <a:xfrm>
            <a:off x="1757028" y="9007538"/>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24259"/>
            <a:chOff x="290460" y="2339406"/>
            <a:chExt cx="6387284" cy="2024259"/>
          </a:xfrm>
        </p:grpSpPr>
        <p:sp>
          <p:nvSpPr>
            <p:cNvPr id="71" name="角丸四角形 70"/>
            <p:cNvSpPr/>
            <p:nvPr/>
          </p:nvSpPr>
          <p:spPr>
            <a:xfrm>
              <a:off x="1732166" y="2377822"/>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4" name="テキスト ボックス 73"/>
            <p:cNvSpPr txBox="1"/>
            <p:nvPr/>
          </p:nvSpPr>
          <p:spPr>
            <a:xfrm>
              <a:off x="2361285" y="381597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時差入退場の実施等イベント</a:t>
              </a:r>
              <a:r>
                <a:rPr kumimoji="1" lang="ja-JP" altLang="en-US" sz="1600" b="1" dirty="0">
                  <a:latin typeface="メイリオ" panose="020B0604030504040204" pitchFamily="50" charset="-128"/>
                  <a:ea typeface="メイリオ" panose="020B0604030504040204" pitchFamily="50" charset="-128"/>
                </a:rPr>
                <a:t>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a:t>
            </a:r>
            <a:r>
              <a:rPr kumimoji="1" lang="ja-JP" altLang="en-US" sz="1600" b="1" dirty="0" smtClean="0">
                <a:latin typeface="メイリオ" panose="020B0604030504040204" pitchFamily="50" charset="-128"/>
                <a:ea typeface="メイリオ" panose="020B0604030504040204" pitchFamily="50" charset="-128"/>
              </a:rPr>
              <a:t>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1779352" y="3097811"/>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48" name="テキスト ボックス 47"/>
          <p:cNvSpPr txBox="1"/>
          <p:nvPr/>
        </p:nvSpPr>
        <p:spPr>
          <a:xfrm>
            <a:off x="1779352" y="2688124"/>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51" name="テキスト ボックス 50"/>
          <p:cNvSpPr txBox="1"/>
          <p:nvPr/>
        </p:nvSpPr>
        <p:spPr>
          <a:xfrm>
            <a:off x="1788490" y="3541189"/>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52" name="テキスト ボックス 51"/>
          <p:cNvSpPr txBox="1"/>
          <p:nvPr/>
        </p:nvSpPr>
        <p:spPr>
          <a:xfrm>
            <a:off x="1799773" y="4139102"/>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56" name="テキスト ボックス 55"/>
          <p:cNvSpPr txBox="1"/>
          <p:nvPr/>
        </p:nvSpPr>
        <p:spPr>
          <a:xfrm>
            <a:off x="1769901" y="5109614"/>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57" name="テキスト ボックス 56"/>
          <p:cNvSpPr txBox="1"/>
          <p:nvPr/>
        </p:nvSpPr>
        <p:spPr>
          <a:xfrm>
            <a:off x="1786853" y="8641636"/>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59" name="テキスト ボックス 58"/>
          <p:cNvSpPr txBox="1"/>
          <p:nvPr/>
        </p:nvSpPr>
        <p:spPr>
          <a:xfrm>
            <a:off x="1786853" y="7829638"/>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
        <p:nvSpPr>
          <p:cNvPr id="60" name="テキスト ボックス 59"/>
          <p:cNvSpPr txBox="1"/>
          <p:nvPr/>
        </p:nvSpPr>
        <p:spPr>
          <a:xfrm>
            <a:off x="1786853" y="7312478"/>
            <a:ext cx="478418" cy="646331"/>
          </a:xfrm>
          <a:prstGeom prst="rect">
            <a:avLst/>
          </a:prstGeom>
          <a:noFill/>
        </p:spPr>
        <p:txBody>
          <a:bodyPr wrap="square" rtlCol="0">
            <a:spAutoFit/>
          </a:bodyPr>
          <a:lstStyle/>
          <a:p>
            <a:r>
              <a:rPr kumimoji="1" lang="ja-JP" altLang="en-US" sz="3600" dirty="0" smtClean="0"/>
              <a:t>□</a:t>
            </a:r>
            <a:endParaRPr kumimoji="1" lang="ja-JP" altLang="en-US" sz="3600" dirty="0"/>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3962</TotalTime>
  <Words>1112</Words>
  <Application>Microsoft Office PowerPoint</Application>
  <PresentationFormat>A4 210 x 297 mm</PresentationFormat>
  <Paragraphs>111</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SG12780のC20-1651</cp:lastModifiedBy>
  <cp:revision>584</cp:revision>
  <cp:lastPrinted>2021-11-05T07:30:46Z</cp:lastPrinted>
  <dcterms:created xsi:type="dcterms:W3CDTF">2021-06-21T06:44:25Z</dcterms:created>
  <dcterms:modified xsi:type="dcterms:W3CDTF">2022-10-28T04:21:38Z</dcterms:modified>
</cp:coreProperties>
</file>