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</p:sldIdLst>
  <p:sldSz cx="6858000" cy="9906000" type="A4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48" d="100"/>
          <a:sy n="48" d="100"/>
        </p:scale>
        <p:origin x="2092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413" cy="495619"/>
          </a:xfrm>
          <a:prstGeom prst="rect">
            <a:avLst/>
          </a:prstGeom>
        </p:spPr>
        <p:txBody>
          <a:bodyPr vert="horz" lIns="91462" tIns="45731" rIns="91462" bIns="45731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619"/>
          </a:xfrm>
          <a:prstGeom prst="rect">
            <a:avLst/>
          </a:prstGeom>
        </p:spPr>
        <p:txBody>
          <a:bodyPr vert="horz" lIns="91462" tIns="45731" rIns="91462" bIns="45731" rtlCol="0"/>
          <a:lstStyle>
            <a:lvl1pPr algn="r">
              <a:defRPr sz="1100"/>
            </a:lvl1pPr>
          </a:lstStyle>
          <a:p>
            <a:fld id="{4A15B2C2-C2E8-443C-8BCD-D41CAE0ED780}" type="datetimeFigureOut">
              <a:rPr kumimoji="1" lang="ja-JP" altLang="en-US" smtClean="0"/>
              <a:t>2022/10/2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33488"/>
            <a:ext cx="2306637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2" tIns="45731" rIns="91462" bIns="4573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51270"/>
            <a:ext cx="5389563" cy="3887112"/>
          </a:xfrm>
          <a:prstGeom prst="rect">
            <a:avLst/>
          </a:prstGeom>
        </p:spPr>
        <p:txBody>
          <a:bodyPr vert="horz" lIns="91462" tIns="45731" rIns="91462" bIns="4573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7045"/>
            <a:ext cx="2919413" cy="495619"/>
          </a:xfrm>
          <a:prstGeom prst="rect">
            <a:avLst/>
          </a:prstGeom>
        </p:spPr>
        <p:txBody>
          <a:bodyPr vert="horz" lIns="91462" tIns="45731" rIns="91462" bIns="45731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7045"/>
            <a:ext cx="2919412" cy="495619"/>
          </a:xfrm>
          <a:prstGeom prst="rect">
            <a:avLst/>
          </a:prstGeom>
        </p:spPr>
        <p:txBody>
          <a:bodyPr vert="horz" lIns="91462" tIns="45731" rIns="91462" bIns="45731" rtlCol="0" anchor="b"/>
          <a:lstStyle>
            <a:lvl1pPr algn="r">
              <a:defRPr sz="11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2022/10/2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2022/10/2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2022/10/2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2022/10/2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2022/10/2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2022/10/2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2022/10/2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2022/10/2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2022/10/2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2022/10/2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2022/10/2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2022/10/2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/>
          <p:cNvGrpSpPr/>
          <p:nvPr/>
        </p:nvGrpSpPr>
        <p:grpSpPr>
          <a:xfrm>
            <a:off x="91502" y="757656"/>
            <a:ext cx="6667438" cy="1197243"/>
            <a:chOff x="91502" y="1254625"/>
            <a:chExt cx="6667438" cy="119724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402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130408" y="1308383"/>
              <a:ext cx="5541613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91502" y="1337152"/>
              <a:ext cx="1092355" cy="877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１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催物の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情報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141466" y="1461235"/>
              <a:ext cx="561747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本項目では、チェックリストを記入する前に、催物の情報をご登録ください。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124955" y="1954899"/>
            <a:ext cx="6608092" cy="790179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23" name="グループ化 22"/>
          <p:cNvGrpSpPr/>
          <p:nvPr/>
        </p:nvGrpSpPr>
        <p:grpSpPr>
          <a:xfrm>
            <a:off x="205683" y="2009675"/>
            <a:ext cx="6466338" cy="900558"/>
            <a:chOff x="205683" y="2009675"/>
            <a:chExt cx="6466338" cy="900558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205683" y="2009675"/>
              <a:ext cx="6466338" cy="895814"/>
              <a:chOff x="205684" y="2047412"/>
              <a:chExt cx="6466338" cy="1014964"/>
            </a:xfrm>
          </p:grpSpPr>
          <p:sp>
            <p:nvSpPr>
              <p:cNvPr id="83" name="角丸四角形 82"/>
              <p:cNvSpPr/>
              <p:nvPr/>
            </p:nvSpPr>
            <p:spPr>
              <a:xfrm>
                <a:off x="205684" y="2047412"/>
                <a:ext cx="1355488" cy="1014964"/>
              </a:xfrm>
              <a:prstGeom prst="roundRect">
                <a:avLst>
                  <a:gd name="adj" fmla="val 14323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開催日時</a:t>
                </a:r>
                <a:endPara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85" name="角丸四角形 84"/>
              <p:cNvSpPr/>
              <p:nvPr/>
            </p:nvSpPr>
            <p:spPr>
              <a:xfrm>
                <a:off x="1686504" y="2050397"/>
                <a:ext cx="4985518" cy="576540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</p:grpSp>
        <p:grpSp>
          <p:nvGrpSpPr>
            <p:cNvPr id="7" name="グループ化 6"/>
            <p:cNvGrpSpPr/>
            <p:nvPr/>
          </p:nvGrpSpPr>
          <p:grpSpPr>
            <a:xfrm>
              <a:off x="1678208" y="2555500"/>
              <a:ext cx="4985518" cy="354733"/>
              <a:chOff x="1678208" y="2693998"/>
              <a:chExt cx="4985518" cy="382477"/>
            </a:xfrm>
          </p:grpSpPr>
          <p:sp>
            <p:nvSpPr>
              <p:cNvPr id="102" name="角丸四角形 101"/>
              <p:cNvSpPr/>
              <p:nvPr/>
            </p:nvSpPr>
            <p:spPr>
              <a:xfrm>
                <a:off x="1678208" y="2693998"/>
                <a:ext cx="4985518" cy="382477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03" name="テキスト ボックス 102"/>
              <p:cNvSpPr txBox="1"/>
              <p:nvPr/>
            </p:nvSpPr>
            <p:spPr>
              <a:xfrm>
                <a:off x="1731106" y="2746310"/>
                <a:ext cx="4932619" cy="2975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kumimoji="1" lang="ja-JP" altLang="en-US" sz="12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複数回開催の場合　→　別途、開催する日時の一覧をご提出ください。</a:t>
                </a:r>
                <a:endPara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8" name="グループ化 7"/>
          <p:cNvGrpSpPr/>
          <p:nvPr/>
        </p:nvGrpSpPr>
        <p:grpSpPr>
          <a:xfrm>
            <a:off x="205683" y="2960731"/>
            <a:ext cx="6458043" cy="511493"/>
            <a:chOff x="185556" y="3407740"/>
            <a:chExt cx="6458043" cy="579526"/>
          </a:xfrm>
        </p:grpSpPr>
        <p:sp>
          <p:nvSpPr>
            <p:cNvPr id="105" name="角丸四角形 104"/>
            <p:cNvSpPr/>
            <p:nvPr/>
          </p:nvSpPr>
          <p:spPr>
            <a:xfrm>
              <a:off x="185556" y="3407740"/>
              <a:ext cx="1355487" cy="579526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開催会場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7" name="角丸四角形 106"/>
            <p:cNvSpPr/>
            <p:nvPr/>
          </p:nvSpPr>
          <p:spPr>
            <a:xfrm>
              <a:off x="1658081" y="3410726"/>
              <a:ext cx="4985518" cy="576540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111" name="グループ化 110"/>
          <p:cNvGrpSpPr/>
          <p:nvPr/>
        </p:nvGrpSpPr>
        <p:grpSpPr>
          <a:xfrm>
            <a:off x="205683" y="3522722"/>
            <a:ext cx="6458043" cy="511493"/>
            <a:chOff x="185556" y="3407740"/>
            <a:chExt cx="6458043" cy="579526"/>
          </a:xfrm>
        </p:grpSpPr>
        <p:sp>
          <p:nvSpPr>
            <p:cNvPr id="112" name="角丸四角形 111"/>
            <p:cNvSpPr/>
            <p:nvPr/>
          </p:nvSpPr>
          <p:spPr>
            <a:xfrm>
              <a:off x="185556" y="3407740"/>
              <a:ext cx="1355487" cy="579526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会場所在地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3" name="角丸四角形 112"/>
            <p:cNvSpPr/>
            <p:nvPr/>
          </p:nvSpPr>
          <p:spPr>
            <a:xfrm>
              <a:off x="1658081" y="3410726"/>
              <a:ext cx="4985518" cy="576540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205683" y="4084713"/>
            <a:ext cx="6458043" cy="511493"/>
            <a:chOff x="205683" y="4090660"/>
            <a:chExt cx="6458043" cy="511493"/>
          </a:xfrm>
        </p:grpSpPr>
        <p:sp>
          <p:nvSpPr>
            <p:cNvPr id="115" name="角丸四角形 114"/>
            <p:cNvSpPr/>
            <p:nvPr/>
          </p:nvSpPr>
          <p:spPr>
            <a:xfrm>
              <a:off x="205683" y="4090660"/>
              <a:ext cx="1355487" cy="511493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34290" rIns="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収容定員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6" name="角丸四角形 115"/>
            <p:cNvSpPr/>
            <p:nvPr/>
          </p:nvSpPr>
          <p:spPr>
            <a:xfrm>
              <a:off x="1678208" y="4093295"/>
              <a:ext cx="4985518" cy="508858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21" name="テキスト ボックス 120"/>
            <p:cNvSpPr txBox="1"/>
            <p:nvPr/>
          </p:nvSpPr>
          <p:spPr>
            <a:xfrm>
              <a:off x="3249855" y="4242731"/>
              <a:ext cx="811601" cy="26259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</a:t>
              </a:r>
              <a:endPara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2" name="テキスト ボックス 121"/>
            <p:cNvSpPr txBox="1"/>
            <p:nvPr/>
          </p:nvSpPr>
          <p:spPr>
            <a:xfrm>
              <a:off x="5021821" y="4242731"/>
              <a:ext cx="1483769" cy="26259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収容定員なし</a:t>
              </a:r>
              <a:endPara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4560236" y="4217628"/>
              <a:ext cx="288000" cy="25419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正方形/長方形 124"/>
            <p:cNvSpPr/>
            <p:nvPr/>
          </p:nvSpPr>
          <p:spPr>
            <a:xfrm>
              <a:off x="1859277" y="4217628"/>
              <a:ext cx="288000" cy="25419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205683" y="4646704"/>
            <a:ext cx="6472467" cy="1342314"/>
            <a:chOff x="205683" y="4649402"/>
            <a:chExt cx="6472467" cy="1342314"/>
          </a:xfrm>
        </p:grpSpPr>
        <p:sp>
          <p:nvSpPr>
            <p:cNvPr id="127" name="角丸四角形 126"/>
            <p:cNvSpPr/>
            <p:nvPr/>
          </p:nvSpPr>
          <p:spPr>
            <a:xfrm>
              <a:off x="205683" y="4649402"/>
              <a:ext cx="1355487" cy="1342314"/>
            </a:xfrm>
            <a:prstGeom prst="roundRect">
              <a:avLst>
                <a:gd name="adj" fmla="val 836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34290" rIns="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適切と考える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収容率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（上限）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8" name="角丸四角形 127"/>
            <p:cNvSpPr/>
            <p:nvPr/>
          </p:nvSpPr>
          <p:spPr>
            <a:xfrm>
              <a:off x="1678208" y="4652037"/>
              <a:ext cx="4985518" cy="1339679"/>
            </a:xfrm>
            <a:prstGeom prst="roundRect">
              <a:avLst>
                <a:gd name="adj" fmla="val 708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29" name="テキスト ボックス 128"/>
            <p:cNvSpPr txBox="1"/>
            <p:nvPr/>
          </p:nvSpPr>
          <p:spPr>
            <a:xfrm>
              <a:off x="2044631" y="4789331"/>
              <a:ext cx="1949919" cy="4527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定員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1600"/>
                </a:lnSpc>
              </a:pP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100%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以内</a:t>
              </a:r>
              <a:endPara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0" name="テキスト ボックス 129"/>
            <p:cNvSpPr txBox="1"/>
            <p:nvPr/>
          </p:nvSpPr>
          <p:spPr>
            <a:xfrm>
              <a:off x="5025723" y="4790727"/>
              <a:ext cx="1483769" cy="4527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密にならない程度の間隔</a:t>
              </a:r>
            </a:p>
          </p:txBody>
        </p:sp>
        <p:sp>
          <p:nvSpPr>
            <p:cNvPr id="131" name="正方形/長方形 130"/>
            <p:cNvSpPr/>
            <p:nvPr/>
          </p:nvSpPr>
          <p:spPr>
            <a:xfrm>
              <a:off x="4560236" y="4825580"/>
              <a:ext cx="288000" cy="25419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正方形/長方形 131"/>
            <p:cNvSpPr/>
            <p:nvPr/>
          </p:nvSpPr>
          <p:spPr>
            <a:xfrm>
              <a:off x="1859277" y="4825580"/>
              <a:ext cx="288000" cy="25419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4" name="直線コネクタ 133"/>
            <p:cNvCxnSpPr>
              <a:stCxn id="128" idx="3"/>
              <a:endCxn id="128" idx="1"/>
            </p:cNvCxnSpPr>
            <p:nvPr/>
          </p:nvCxnSpPr>
          <p:spPr>
            <a:xfrm flipH="1">
              <a:off x="1678208" y="5321877"/>
              <a:ext cx="4985518" cy="0"/>
            </a:xfrm>
            <a:prstGeom prst="line">
              <a:avLst/>
            </a:prstGeom>
            <a:ln w="571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テキスト ボックス 134"/>
            <p:cNvSpPr txBox="1"/>
            <p:nvPr/>
          </p:nvSpPr>
          <p:spPr>
            <a:xfrm>
              <a:off x="2052440" y="5494352"/>
              <a:ext cx="1949919" cy="4527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収容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定員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ts val="1600"/>
                </a:lnSpc>
              </a:pP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以内</a:t>
              </a:r>
              <a:endPara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6" name="正方形/長方形 135"/>
            <p:cNvSpPr/>
            <p:nvPr/>
          </p:nvSpPr>
          <p:spPr>
            <a:xfrm>
              <a:off x="1859277" y="5549898"/>
              <a:ext cx="288000" cy="25419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テキスト ボックス 136"/>
            <p:cNvSpPr txBox="1"/>
            <p:nvPr/>
          </p:nvSpPr>
          <p:spPr>
            <a:xfrm>
              <a:off x="4844872" y="5351919"/>
              <a:ext cx="1833278" cy="6247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十分な</a:t>
              </a:r>
            </a:p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人と人との間隔</a:t>
              </a:r>
            </a:p>
            <a:p>
              <a:pPr algn="ctr"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（１ｍ）</a:t>
              </a:r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4560236" y="5549898"/>
              <a:ext cx="288000" cy="25419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205683" y="6601507"/>
            <a:ext cx="6458043" cy="929277"/>
            <a:chOff x="205683" y="6601507"/>
            <a:chExt cx="6458043" cy="929277"/>
          </a:xfrm>
        </p:grpSpPr>
        <p:grpSp>
          <p:nvGrpSpPr>
            <p:cNvPr id="139" name="グループ化 138"/>
            <p:cNvGrpSpPr/>
            <p:nvPr/>
          </p:nvGrpSpPr>
          <p:grpSpPr>
            <a:xfrm>
              <a:off x="205683" y="6601507"/>
              <a:ext cx="6458043" cy="929277"/>
              <a:chOff x="185556" y="3407740"/>
              <a:chExt cx="6458043" cy="1052878"/>
            </a:xfrm>
          </p:grpSpPr>
          <p:sp>
            <p:nvSpPr>
              <p:cNvPr id="140" name="角丸四角形 139"/>
              <p:cNvSpPr/>
              <p:nvPr/>
            </p:nvSpPr>
            <p:spPr>
              <a:xfrm>
                <a:off x="185556" y="3407740"/>
                <a:ext cx="1355487" cy="1052878"/>
              </a:xfrm>
              <a:prstGeom prst="roundRect">
                <a:avLst>
                  <a:gd name="adj" fmla="val 9995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出演者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チーム等</a:t>
                </a:r>
                <a:endPara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41" name="角丸四角形 140"/>
              <p:cNvSpPr/>
              <p:nvPr/>
            </p:nvSpPr>
            <p:spPr>
              <a:xfrm>
                <a:off x="1658081" y="3410726"/>
                <a:ext cx="4985518" cy="576540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</p:grpSp>
        <p:grpSp>
          <p:nvGrpSpPr>
            <p:cNvPr id="29" name="グループ化 28"/>
            <p:cNvGrpSpPr/>
            <p:nvPr/>
          </p:nvGrpSpPr>
          <p:grpSpPr>
            <a:xfrm>
              <a:off x="1678208" y="7160978"/>
              <a:ext cx="4985518" cy="357421"/>
              <a:chOff x="1686503" y="7511910"/>
              <a:chExt cx="4985518" cy="385375"/>
            </a:xfrm>
          </p:grpSpPr>
          <p:sp>
            <p:nvSpPr>
              <p:cNvPr id="144" name="角丸四角形 143"/>
              <p:cNvSpPr/>
              <p:nvPr/>
            </p:nvSpPr>
            <p:spPr>
              <a:xfrm>
                <a:off x="1686503" y="7511910"/>
                <a:ext cx="4985518" cy="385375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100"/>
              </a:p>
            </p:txBody>
          </p:sp>
          <p:sp>
            <p:nvSpPr>
              <p:cNvPr id="145" name="テキスト ボックス 144"/>
              <p:cNvSpPr txBox="1"/>
              <p:nvPr/>
            </p:nvSpPr>
            <p:spPr>
              <a:xfrm>
                <a:off x="1820120" y="7553245"/>
                <a:ext cx="4701693" cy="2975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600"/>
                  </a:lnSpc>
                </a:pPr>
                <a:r>
                  <a:rPr kumimoji="1" lang="ja-JP" altLang="en-US" sz="12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多数のため収まらない場合　→　別途、一覧をご提出ください。</a:t>
                </a:r>
                <a:endPara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146" name="グループ化 145"/>
          <p:cNvGrpSpPr/>
          <p:nvPr/>
        </p:nvGrpSpPr>
        <p:grpSpPr>
          <a:xfrm>
            <a:off x="205683" y="7581282"/>
            <a:ext cx="6458043" cy="511493"/>
            <a:chOff x="185556" y="3407740"/>
            <a:chExt cx="6458043" cy="579526"/>
          </a:xfrm>
        </p:grpSpPr>
        <p:sp>
          <p:nvSpPr>
            <p:cNvPr id="147" name="角丸四角形 146"/>
            <p:cNvSpPr/>
            <p:nvPr/>
          </p:nvSpPr>
          <p:spPr>
            <a:xfrm>
              <a:off x="185556" y="3407740"/>
              <a:ext cx="1355487" cy="579526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主催者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48" name="角丸四角形 147"/>
            <p:cNvSpPr/>
            <p:nvPr/>
          </p:nvSpPr>
          <p:spPr>
            <a:xfrm>
              <a:off x="1658081" y="3410726"/>
              <a:ext cx="4985518" cy="576540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149" name="グループ化 148"/>
          <p:cNvGrpSpPr/>
          <p:nvPr/>
        </p:nvGrpSpPr>
        <p:grpSpPr>
          <a:xfrm>
            <a:off x="205683" y="8143273"/>
            <a:ext cx="6458043" cy="511493"/>
            <a:chOff x="185556" y="3407740"/>
            <a:chExt cx="6458043" cy="579526"/>
          </a:xfrm>
        </p:grpSpPr>
        <p:sp>
          <p:nvSpPr>
            <p:cNvPr id="150" name="角丸四角形 149"/>
            <p:cNvSpPr/>
            <p:nvPr/>
          </p:nvSpPr>
          <p:spPr>
            <a:xfrm>
              <a:off x="185556" y="3407740"/>
              <a:ext cx="1355487" cy="579526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主催者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所在地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1" name="角丸四角形 150"/>
            <p:cNvSpPr/>
            <p:nvPr/>
          </p:nvSpPr>
          <p:spPr>
            <a:xfrm>
              <a:off x="1658081" y="3410726"/>
              <a:ext cx="4985518" cy="576540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156" name="グループ化 155"/>
          <p:cNvGrpSpPr/>
          <p:nvPr/>
        </p:nvGrpSpPr>
        <p:grpSpPr>
          <a:xfrm>
            <a:off x="205683" y="6039516"/>
            <a:ext cx="6458043" cy="511493"/>
            <a:chOff x="185556" y="3407740"/>
            <a:chExt cx="6458043" cy="579526"/>
          </a:xfrm>
        </p:grpSpPr>
        <p:sp>
          <p:nvSpPr>
            <p:cNvPr id="157" name="角丸四角形 156"/>
            <p:cNvSpPr/>
            <p:nvPr/>
          </p:nvSpPr>
          <p:spPr>
            <a:xfrm>
              <a:off x="185556" y="3407740"/>
              <a:ext cx="1355487" cy="579526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参加人数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8" name="角丸四角形 157"/>
            <p:cNvSpPr/>
            <p:nvPr/>
          </p:nvSpPr>
          <p:spPr>
            <a:xfrm>
              <a:off x="1658081" y="3410726"/>
              <a:ext cx="4985518" cy="576540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205683" y="8705264"/>
            <a:ext cx="6458043" cy="511493"/>
            <a:chOff x="205683" y="9250425"/>
            <a:chExt cx="6458043" cy="551497"/>
          </a:xfrm>
        </p:grpSpPr>
        <p:grpSp>
          <p:nvGrpSpPr>
            <p:cNvPr id="153" name="グループ化 152"/>
            <p:cNvGrpSpPr/>
            <p:nvPr/>
          </p:nvGrpSpPr>
          <p:grpSpPr>
            <a:xfrm>
              <a:off x="205683" y="9250425"/>
              <a:ext cx="6458043" cy="551497"/>
              <a:chOff x="185556" y="3407740"/>
              <a:chExt cx="6458043" cy="579526"/>
            </a:xfrm>
          </p:grpSpPr>
          <p:sp>
            <p:nvSpPr>
              <p:cNvPr id="154" name="角丸四角形 153"/>
              <p:cNvSpPr/>
              <p:nvPr/>
            </p:nvSpPr>
            <p:spPr>
              <a:xfrm>
                <a:off x="185556" y="3407740"/>
                <a:ext cx="1355487" cy="579526"/>
              </a:xfrm>
              <a:prstGeom prst="roundRect">
                <a:avLst>
                  <a:gd name="adj" fmla="val 17786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主催者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連絡先</a:t>
                </a:r>
                <a:endPara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55" name="角丸四角形 154"/>
              <p:cNvSpPr/>
              <p:nvPr/>
            </p:nvSpPr>
            <p:spPr>
              <a:xfrm>
                <a:off x="1658081" y="3410726"/>
                <a:ext cx="4985518" cy="576540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</p:grpSp>
        <p:cxnSp>
          <p:nvCxnSpPr>
            <p:cNvPr id="74" name="直線コネクタ 73"/>
            <p:cNvCxnSpPr>
              <a:stCxn id="155" idx="0"/>
              <a:endCxn id="155" idx="2"/>
            </p:cNvCxnSpPr>
            <p:nvPr/>
          </p:nvCxnSpPr>
          <p:spPr>
            <a:xfrm>
              <a:off x="4170967" y="9253267"/>
              <a:ext cx="0" cy="548655"/>
            </a:xfrm>
            <a:prstGeom prst="line">
              <a:avLst/>
            </a:prstGeom>
            <a:ln w="762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テキスト ボックス 76"/>
            <p:cNvSpPr txBox="1"/>
            <p:nvPr/>
          </p:nvSpPr>
          <p:spPr>
            <a:xfrm>
              <a:off x="1534563" y="9250425"/>
              <a:ext cx="1225428" cy="2975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（電話番号）</a:t>
              </a:r>
              <a:endPara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4096708" y="9250425"/>
              <a:ext cx="1561171" cy="2975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kumimoji="1"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（メールアドレス）</a:t>
              </a:r>
              <a:endPara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205084" y="9267252"/>
            <a:ext cx="6450346" cy="520111"/>
            <a:chOff x="205084" y="9267252"/>
            <a:chExt cx="6450346" cy="520111"/>
          </a:xfrm>
        </p:grpSpPr>
        <p:sp>
          <p:nvSpPr>
            <p:cNvPr id="79" name="角丸四角形 78"/>
            <p:cNvSpPr/>
            <p:nvPr/>
          </p:nvSpPr>
          <p:spPr>
            <a:xfrm>
              <a:off x="205084" y="9275870"/>
              <a:ext cx="1355487" cy="511493"/>
            </a:xfrm>
            <a:prstGeom prst="roundRect">
              <a:avLst>
                <a:gd name="adj" fmla="val 17786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開催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案内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等の</a:t>
              </a:r>
              <a:r>
                <a: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URL</a:t>
              </a:r>
            </a:p>
          </p:txBody>
        </p:sp>
        <p:sp>
          <p:nvSpPr>
            <p:cNvPr id="80" name="角丸四角形 79"/>
            <p:cNvSpPr/>
            <p:nvPr/>
          </p:nvSpPr>
          <p:spPr>
            <a:xfrm>
              <a:off x="1669912" y="9267252"/>
              <a:ext cx="4985518" cy="508858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11" name="正方形/長方形 10"/>
          <p:cNvSpPr/>
          <p:nvPr/>
        </p:nvSpPr>
        <p:spPr>
          <a:xfrm>
            <a:off x="3964670" y="4082193"/>
            <a:ext cx="412595" cy="1906825"/>
          </a:xfrm>
          <a:prstGeom prst="rect">
            <a:avLst/>
          </a:prstGeom>
          <a:solidFill>
            <a:srgbClr val="C55A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>
            <a:stCxn id="11" idx="0"/>
            <a:endCxn id="11" idx="2"/>
          </p:cNvCxnSpPr>
          <p:nvPr/>
        </p:nvCxnSpPr>
        <p:spPr>
          <a:xfrm>
            <a:off x="4170968" y="4082193"/>
            <a:ext cx="0" cy="1906825"/>
          </a:xfrm>
          <a:prstGeom prst="line">
            <a:avLst/>
          </a:prstGeom>
          <a:ln w="28575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>
            <a:off x="1937201" y="1675924"/>
            <a:ext cx="4932619" cy="2975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催物のチラシや計画書等（既存資料）を併せてご提出ください。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776486" y="2218083"/>
            <a:ext cx="4729104" cy="32720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令和</a:t>
            </a:r>
            <a:r>
              <a:rPr kumimoji="1" lang="en-US" altLang="ja-JP" sz="1400" dirty="0" smtClean="0"/>
              <a:t>4</a:t>
            </a:r>
            <a:r>
              <a:rPr kumimoji="1" lang="ja-JP" altLang="en-US" sz="1400" dirty="0" smtClean="0"/>
              <a:t>年</a:t>
            </a:r>
            <a:r>
              <a:rPr kumimoji="1" lang="en-US" altLang="ja-JP" sz="1400" dirty="0" smtClean="0"/>
              <a:t>10</a:t>
            </a:r>
            <a:r>
              <a:rPr kumimoji="1" lang="ja-JP" altLang="en-US" sz="1400" dirty="0" smtClean="0"/>
              <a:t>月</a:t>
            </a:r>
            <a:r>
              <a:rPr kumimoji="1" lang="en-US" altLang="ja-JP" sz="1400" dirty="0" smtClean="0"/>
              <a:t>10</a:t>
            </a:r>
            <a:r>
              <a:rPr kumimoji="1" lang="ja-JP" altLang="en-US" sz="1400" dirty="0" smtClean="0"/>
              <a:t>日</a:t>
            </a:r>
            <a:r>
              <a:rPr kumimoji="1" lang="en-US" altLang="ja-JP" sz="1400" dirty="0" smtClean="0"/>
              <a:t>14</a:t>
            </a:r>
            <a:r>
              <a:rPr kumimoji="1" lang="ja-JP" altLang="en-US" sz="1400" dirty="0" smtClean="0"/>
              <a:t>時</a:t>
            </a:r>
            <a:r>
              <a:rPr kumimoji="1" lang="en-US" altLang="ja-JP" sz="1400" dirty="0" smtClean="0"/>
              <a:t>00</a:t>
            </a:r>
            <a:r>
              <a:rPr kumimoji="1" lang="ja-JP" altLang="en-US" sz="1400" dirty="0" smtClean="0"/>
              <a:t>分～</a:t>
            </a:r>
            <a:r>
              <a:rPr kumimoji="1" lang="en-US" altLang="ja-JP" sz="1400" dirty="0" smtClean="0"/>
              <a:t>15</a:t>
            </a:r>
            <a:r>
              <a:rPr kumimoji="1" lang="ja-JP" altLang="en-US" sz="1400" dirty="0" smtClean="0"/>
              <a:t>時</a:t>
            </a:r>
            <a:r>
              <a:rPr kumimoji="1" lang="en-US" altLang="ja-JP" sz="1400" dirty="0" smtClean="0"/>
              <a:t>00</a:t>
            </a:r>
            <a:r>
              <a:rPr kumimoji="1" lang="ja-JP" altLang="en-US" sz="1400" dirty="0" smtClean="0"/>
              <a:t>分</a:t>
            </a:r>
            <a:endParaRPr kumimoji="1" lang="en-US" altLang="ja-JP" sz="1400" dirty="0" smtClean="0"/>
          </a:p>
          <a:p>
            <a:pPr algn="ctr"/>
            <a:r>
              <a:rPr kumimoji="1" lang="ja-JP" altLang="en-US" sz="1400" dirty="0"/>
              <a:t>令和</a:t>
            </a:r>
            <a:r>
              <a:rPr kumimoji="1" lang="en-US" altLang="ja-JP" sz="1400" dirty="0"/>
              <a:t>4</a:t>
            </a:r>
            <a:r>
              <a:rPr kumimoji="1" lang="ja-JP" altLang="en-US" sz="1400" dirty="0" smtClean="0"/>
              <a:t>年</a:t>
            </a:r>
            <a:r>
              <a:rPr kumimoji="1" lang="en-US" altLang="ja-JP" sz="1400" dirty="0" smtClean="0"/>
              <a:t>11</a:t>
            </a:r>
            <a:r>
              <a:rPr kumimoji="1" lang="ja-JP" altLang="en-US" sz="1400" dirty="0" smtClean="0"/>
              <a:t>月 </a:t>
            </a:r>
            <a:r>
              <a:rPr kumimoji="1" lang="en-US" altLang="ja-JP" sz="1400" dirty="0" smtClean="0"/>
              <a:t>3</a:t>
            </a:r>
            <a:r>
              <a:rPr kumimoji="1" lang="ja-JP" altLang="en-US" sz="1400" dirty="0" smtClean="0"/>
              <a:t>日</a:t>
            </a:r>
            <a:r>
              <a:rPr kumimoji="1" lang="en-US" altLang="ja-JP" sz="1400" dirty="0" smtClean="0"/>
              <a:t>14</a:t>
            </a:r>
            <a:r>
              <a:rPr kumimoji="1" lang="ja-JP" altLang="en-US" sz="1400" dirty="0" smtClean="0"/>
              <a:t>時</a:t>
            </a:r>
            <a:r>
              <a:rPr kumimoji="1" lang="en-US" altLang="ja-JP" sz="1400" dirty="0" smtClean="0"/>
              <a:t>00</a:t>
            </a:r>
            <a:r>
              <a:rPr kumimoji="1" lang="ja-JP" altLang="en-US" sz="1400" dirty="0" smtClean="0"/>
              <a:t>分～</a:t>
            </a:r>
            <a:r>
              <a:rPr kumimoji="1" lang="en-US" altLang="ja-JP" sz="1400" dirty="0" smtClean="0"/>
              <a:t>15</a:t>
            </a:r>
            <a:r>
              <a:rPr kumimoji="1" lang="ja-JP" altLang="en-US" sz="1400" dirty="0" smtClean="0"/>
              <a:t>時</a:t>
            </a:r>
            <a:r>
              <a:rPr kumimoji="1" lang="en-US" altLang="ja-JP" sz="1400" dirty="0" smtClean="0"/>
              <a:t>00</a:t>
            </a:r>
            <a:r>
              <a:rPr kumimoji="1" lang="ja-JP" altLang="en-US" sz="1400" dirty="0" smtClean="0"/>
              <a:t>分</a:t>
            </a:r>
            <a:endParaRPr kumimoji="1" lang="ja-JP" altLang="en-US" sz="1400" dirty="0"/>
          </a:p>
          <a:p>
            <a:pPr algn="ctr"/>
            <a:endParaRPr kumimoji="1" lang="ja-JP" altLang="en-US" sz="1400" dirty="0"/>
          </a:p>
        </p:txBody>
      </p:sp>
      <p:sp>
        <p:nvSpPr>
          <p:cNvPr id="19" name="正方形/長方形 18"/>
          <p:cNvSpPr/>
          <p:nvPr/>
        </p:nvSpPr>
        <p:spPr>
          <a:xfrm>
            <a:off x="1859277" y="3038946"/>
            <a:ext cx="4654241" cy="34077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豊島／島キッチン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1811825" y="6149700"/>
            <a:ext cx="4701693" cy="31328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各</a:t>
            </a:r>
            <a:r>
              <a:rPr kumimoji="1" lang="en-US" altLang="ja-JP" dirty="0" smtClean="0"/>
              <a:t>50</a:t>
            </a:r>
            <a:r>
              <a:rPr kumimoji="1" lang="ja-JP" altLang="en-US" dirty="0" smtClean="0"/>
              <a:t>人ずつ</a:t>
            </a:r>
            <a:endParaRPr kumimoji="1" lang="ja-JP" altLang="en-US" dirty="0"/>
          </a:p>
        </p:txBody>
      </p:sp>
      <p:sp>
        <p:nvSpPr>
          <p:cNvPr id="95" name="正方形/長方形 94"/>
          <p:cNvSpPr/>
          <p:nvPr/>
        </p:nvSpPr>
        <p:spPr>
          <a:xfrm>
            <a:off x="4520138" y="4744509"/>
            <a:ext cx="2070036" cy="4068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dirty="0" smtClean="0"/>
              <a:t>✓　</a:t>
            </a:r>
            <a:endParaRPr kumimoji="1" lang="ja-JP" altLang="en-US" dirty="0"/>
          </a:p>
        </p:txBody>
      </p:sp>
      <p:sp>
        <p:nvSpPr>
          <p:cNvPr id="96" name="正方形/長方形 95"/>
          <p:cNvSpPr/>
          <p:nvPr/>
        </p:nvSpPr>
        <p:spPr>
          <a:xfrm>
            <a:off x="1778345" y="3635910"/>
            <a:ext cx="4701693" cy="31328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小豆郡土庄町豊島唐櫃</a:t>
            </a:r>
            <a:r>
              <a:rPr kumimoji="1" lang="en-US" altLang="ja-JP" dirty="0" smtClean="0"/>
              <a:t>1061</a:t>
            </a:r>
            <a:endParaRPr kumimoji="1" lang="ja-JP" altLang="en-US" dirty="0"/>
          </a:p>
        </p:txBody>
      </p:sp>
      <p:sp>
        <p:nvSpPr>
          <p:cNvPr id="97" name="正方形/長方形 96"/>
          <p:cNvSpPr/>
          <p:nvPr/>
        </p:nvSpPr>
        <p:spPr>
          <a:xfrm>
            <a:off x="1745861" y="6710890"/>
            <a:ext cx="4767656" cy="31328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98" name="正方形/長方形 97"/>
          <p:cNvSpPr/>
          <p:nvPr/>
        </p:nvSpPr>
        <p:spPr>
          <a:xfrm>
            <a:off x="1784414" y="7669008"/>
            <a:ext cx="4701693" cy="31328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400" dirty="0" smtClean="0"/>
              <a:t>瀬戸内国際芸術祭実行委員会</a:t>
            </a:r>
            <a:endParaRPr kumimoji="1" lang="ja-JP" altLang="en-US" sz="1400" dirty="0"/>
          </a:p>
        </p:txBody>
      </p:sp>
      <p:sp>
        <p:nvSpPr>
          <p:cNvPr id="99" name="正方形/長方形 98"/>
          <p:cNvSpPr/>
          <p:nvPr/>
        </p:nvSpPr>
        <p:spPr>
          <a:xfrm>
            <a:off x="1811824" y="8234024"/>
            <a:ext cx="4701693" cy="31328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400" dirty="0" smtClean="0"/>
              <a:t>高松市サンポート１番１号</a:t>
            </a:r>
            <a:endParaRPr kumimoji="1" lang="ja-JP" altLang="en-US" sz="1400" dirty="0"/>
          </a:p>
        </p:txBody>
      </p:sp>
      <p:sp>
        <p:nvSpPr>
          <p:cNvPr id="101" name="正方形/長方形 100"/>
          <p:cNvSpPr/>
          <p:nvPr/>
        </p:nvSpPr>
        <p:spPr>
          <a:xfrm>
            <a:off x="2630764" y="8787127"/>
            <a:ext cx="1423165" cy="31328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/>
              <a:t>087-813-0853</a:t>
            </a:r>
            <a:endParaRPr kumimoji="1" lang="ja-JP" altLang="en-US" sz="1400" dirty="0"/>
          </a:p>
        </p:txBody>
      </p:sp>
      <p:sp>
        <p:nvSpPr>
          <p:cNvPr id="106" name="正方形/長方形 105"/>
          <p:cNvSpPr/>
          <p:nvPr/>
        </p:nvSpPr>
        <p:spPr>
          <a:xfrm>
            <a:off x="4377265" y="8943137"/>
            <a:ext cx="2108842" cy="23803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400" dirty="0" smtClean="0"/>
              <a:t>info@setouchi-artfest.jp</a:t>
            </a:r>
            <a:endParaRPr kumimoji="1" lang="ja-JP" altLang="en-US" sz="1400" dirty="0"/>
          </a:p>
        </p:txBody>
      </p:sp>
      <p:sp>
        <p:nvSpPr>
          <p:cNvPr id="108" name="正方形/長方形 107"/>
          <p:cNvSpPr/>
          <p:nvPr/>
        </p:nvSpPr>
        <p:spPr>
          <a:xfrm>
            <a:off x="2195434" y="9356513"/>
            <a:ext cx="3792616" cy="34239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/>
              <a:t>setouchi-artfest.jp</a:t>
            </a:r>
            <a:endParaRPr kumimoji="1" lang="ja-JP" altLang="en-US" dirty="0"/>
          </a:p>
        </p:txBody>
      </p:sp>
      <p:sp>
        <p:nvSpPr>
          <p:cNvPr id="86" name="正方形/長方形 85"/>
          <p:cNvSpPr/>
          <p:nvPr/>
        </p:nvSpPr>
        <p:spPr>
          <a:xfrm>
            <a:off x="4467369" y="4153044"/>
            <a:ext cx="2070036" cy="4068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dirty="0" smtClean="0"/>
              <a:t>✓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63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/>
          <p:cNvGrpSpPr/>
          <p:nvPr/>
        </p:nvGrpSpPr>
        <p:grpSpPr>
          <a:xfrm>
            <a:off x="91502" y="757656"/>
            <a:ext cx="6667438" cy="1197243"/>
            <a:chOff x="91502" y="1254625"/>
            <a:chExt cx="6667438" cy="119724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402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130408" y="1308383"/>
              <a:ext cx="5541613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91502" y="1337152"/>
              <a:ext cx="1092355" cy="877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２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基本的な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141466" y="1461235"/>
              <a:ext cx="561747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令和２年９月１９日以降の取扱いが催物に適用されるためには、下記の項目を満たすことが必要です。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124955" y="1954899"/>
            <a:ext cx="6608092" cy="782520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22" name="グループ化 21"/>
          <p:cNvGrpSpPr/>
          <p:nvPr/>
        </p:nvGrpSpPr>
        <p:grpSpPr>
          <a:xfrm>
            <a:off x="205683" y="2181165"/>
            <a:ext cx="6466338" cy="561523"/>
            <a:chOff x="205683" y="1991656"/>
            <a:chExt cx="6466338" cy="561523"/>
          </a:xfrm>
        </p:grpSpPr>
        <p:sp>
          <p:nvSpPr>
            <p:cNvPr id="83" name="角丸四角形 82"/>
            <p:cNvSpPr/>
            <p:nvPr/>
          </p:nvSpPr>
          <p:spPr>
            <a:xfrm>
              <a:off x="205683" y="1991656"/>
              <a:ext cx="1355488" cy="546299"/>
            </a:xfrm>
            <a:prstGeom prst="roundRect">
              <a:avLst>
                <a:gd name="adj" fmla="val 18295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マスク常時着用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の奨励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85" name="角丸四角形 84"/>
            <p:cNvSpPr/>
            <p:nvPr/>
          </p:nvSpPr>
          <p:spPr>
            <a:xfrm>
              <a:off x="1686503" y="1994498"/>
              <a:ext cx="4985518" cy="548655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1855334" y="2124964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2159722" y="2040218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マスク着用状況が確認でき、着用して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いない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場合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は個別に注意等を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行う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205683" y="3009049"/>
            <a:ext cx="6466338" cy="1176774"/>
            <a:chOff x="205683" y="2600053"/>
            <a:chExt cx="6466338" cy="1176774"/>
          </a:xfrm>
        </p:grpSpPr>
        <p:sp>
          <p:nvSpPr>
            <p:cNvPr id="165" name="角丸四角形 164"/>
            <p:cNvSpPr/>
            <p:nvPr/>
          </p:nvSpPr>
          <p:spPr>
            <a:xfrm>
              <a:off x="205683" y="2600053"/>
              <a:ext cx="1355488" cy="1161624"/>
            </a:xfrm>
            <a:prstGeom prst="roundRect">
              <a:avLst>
                <a:gd name="adj" fmla="val 14323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大声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出さない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こと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奨励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6" name="角丸四角形 165"/>
            <p:cNvSpPr/>
            <p:nvPr/>
          </p:nvSpPr>
          <p:spPr>
            <a:xfrm>
              <a:off x="1686503" y="2602895"/>
              <a:ext cx="4985518" cy="548655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0" name="正方形/長方形 159"/>
            <p:cNvSpPr/>
            <p:nvPr/>
          </p:nvSpPr>
          <p:spPr>
            <a:xfrm>
              <a:off x="1855334" y="2733361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テキスト ボックス 160"/>
            <p:cNvSpPr txBox="1"/>
            <p:nvPr/>
          </p:nvSpPr>
          <p:spPr>
            <a:xfrm>
              <a:off x="2159722" y="2648615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大声を出す者がいた場合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等は、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個別に注意等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行う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2" name="角丸四角形 161"/>
            <p:cNvSpPr/>
            <p:nvPr/>
          </p:nvSpPr>
          <p:spPr>
            <a:xfrm>
              <a:off x="1686503" y="3213023"/>
              <a:ext cx="4985518" cy="548655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3" name="正方形/長方形 162"/>
            <p:cNvSpPr/>
            <p:nvPr/>
          </p:nvSpPr>
          <p:spPr>
            <a:xfrm>
              <a:off x="1855334" y="3348612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テキスト ボックス 163"/>
            <p:cNvSpPr txBox="1"/>
            <p:nvPr/>
          </p:nvSpPr>
          <p:spPr>
            <a:xfrm>
              <a:off x="2159722" y="3263866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スポーツイベント等ではラッパ等の鳴り物を</a:t>
              </a: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禁止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する</a:t>
              </a: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205683" y="4452184"/>
            <a:ext cx="6466338" cy="558681"/>
            <a:chOff x="205683" y="3831682"/>
            <a:chExt cx="6466338" cy="558681"/>
          </a:xfrm>
        </p:grpSpPr>
        <p:sp>
          <p:nvSpPr>
            <p:cNvPr id="171" name="角丸四角形 170"/>
            <p:cNvSpPr/>
            <p:nvPr/>
          </p:nvSpPr>
          <p:spPr>
            <a:xfrm>
              <a:off x="205683" y="3834036"/>
              <a:ext cx="1355488" cy="546299"/>
            </a:xfrm>
            <a:prstGeom prst="roundRect">
              <a:avLst>
                <a:gd name="adj" fmla="val 18295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手洗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手指消毒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2" name="角丸四角形 171"/>
            <p:cNvSpPr/>
            <p:nvPr/>
          </p:nvSpPr>
          <p:spPr>
            <a:xfrm>
              <a:off x="1686503" y="3831682"/>
              <a:ext cx="4985518" cy="548655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9" name="正方形/長方形 168"/>
            <p:cNvSpPr/>
            <p:nvPr/>
          </p:nvSpPr>
          <p:spPr>
            <a:xfrm>
              <a:off x="1855334" y="3962148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テキスト ボックス 169"/>
            <p:cNvSpPr txBox="1"/>
            <p:nvPr/>
          </p:nvSpPr>
          <p:spPr>
            <a:xfrm>
              <a:off x="2159722" y="3877402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こまめな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手洗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奨励する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アルコール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の手指消毒液を設置する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205683" y="5277226"/>
            <a:ext cx="6466338" cy="558681"/>
            <a:chOff x="205683" y="4454506"/>
            <a:chExt cx="6466338" cy="558681"/>
          </a:xfrm>
        </p:grpSpPr>
        <p:sp>
          <p:nvSpPr>
            <p:cNvPr id="177" name="角丸四角形 176"/>
            <p:cNvSpPr/>
            <p:nvPr/>
          </p:nvSpPr>
          <p:spPr>
            <a:xfrm>
              <a:off x="205683" y="4456860"/>
              <a:ext cx="1355488" cy="546299"/>
            </a:xfrm>
            <a:prstGeom prst="roundRect">
              <a:avLst>
                <a:gd name="adj" fmla="val 18295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消毒の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徹底</a:t>
              </a:r>
            </a:p>
          </p:txBody>
        </p:sp>
        <p:sp>
          <p:nvSpPr>
            <p:cNvPr id="178" name="角丸四角形 177"/>
            <p:cNvSpPr/>
            <p:nvPr/>
          </p:nvSpPr>
          <p:spPr>
            <a:xfrm>
              <a:off x="1686503" y="4454506"/>
              <a:ext cx="4985518" cy="548655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75" name="正方形/長方形 174"/>
            <p:cNvSpPr/>
            <p:nvPr/>
          </p:nvSpPr>
          <p:spPr>
            <a:xfrm>
              <a:off x="1855334" y="4584972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6" name="テキスト ボックス 175"/>
            <p:cNvSpPr txBox="1"/>
            <p:nvPr/>
          </p:nvSpPr>
          <p:spPr>
            <a:xfrm>
              <a:off x="2159722" y="4500226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施設内（出入口、トイレ、ウイルスが付着した可能性のある場所等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）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こまめに消毒する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205683" y="6102268"/>
            <a:ext cx="6466338" cy="1511239"/>
            <a:chOff x="205683" y="5069737"/>
            <a:chExt cx="6466338" cy="1511239"/>
          </a:xfrm>
        </p:grpSpPr>
        <p:sp>
          <p:nvSpPr>
            <p:cNvPr id="183" name="角丸四角形 182"/>
            <p:cNvSpPr/>
            <p:nvPr/>
          </p:nvSpPr>
          <p:spPr>
            <a:xfrm>
              <a:off x="205683" y="5072091"/>
              <a:ext cx="1355488" cy="1491128"/>
            </a:xfrm>
            <a:prstGeom prst="roundRect">
              <a:avLst>
                <a:gd name="adj" fmla="val 10068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換気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保湿</a:t>
              </a:r>
            </a:p>
          </p:txBody>
        </p:sp>
        <p:sp>
          <p:nvSpPr>
            <p:cNvPr id="184" name="角丸四角形 183"/>
            <p:cNvSpPr/>
            <p:nvPr/>
          </p:nvSpPr>
          <p:spPr>
            <a:xfrm>
              <a:off x="1686503" y="5069737"/>
              <a:ext cx="4985518" cy="890196"/>
            </a:xfrm>
            <a:prstGeom prst="roundRect">
              <a:avLst>
                <a:gd name="adj" fmla="val 1233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1" name="正方形/長方形 180"/>
            <p:cNvSpPr/>
            <p:nvPr/>
          </p:nvSpPr>
          <p:spPr>
            <a:xfrm>
              <a:off x="1855334" y="5356320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" name="テキスト ボックス 181"/>
            <p:cNvSpPr txBox="1"/>
            <p:nvPr/>
          </p:nvSpPr>
          <p:spPr>
            <a:xfrm>
              <a:off x="2159722" y="5115458"/>
              <a:ext cx="4504004" cy="91307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法令等を遵守した空調設備の設置、こまめ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換気を行う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１時間に２回以上、１回に５分間以上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室温が下がらない範囲で常時窓開け　　等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85" name="角丸四角形 184"/>
            <p:cNvSpPr/>
            <p:nvPr/>
          </p:nvSpPr>
          <p:spPr>
            <a:xfrm>
              <a:off x="1686503" y="6014564"/>
              <a:ext cx="4985518" cy="548655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6" name="正方形/長方形 185"/>
            <p:cNvSpPr/>
            <p:nvPr/>
          </p:nvSpPr>
          <p:spPr>
            <a:xfrm>
              <a:off x="1855334" y="6138031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7" name="テキスト ボックス 186"/>
            <p:cNvSpPr txBox="1"/>
            <p:nvPr/>
          </p:nvSpPr>
          <p:spPr>
            <a:xfrm>
              <a:off x="2159722" y="6068015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乾燥する場面では、湿度</a:t>
              </a: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40%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を目安に加湿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する。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205683" y="7879868"/>
            <a:ext cx="6466338" cy="1776644"/>
            <a:chOff x="205683" y="6630930"/>
            <a:chExt cx="6466338" cy="1776644"/>
          </a:xfrm>
        </p:grpSpPr>
        <p:sp>
          <p:nvSpPr>
            <p:cNvPr id="195" name="角丸四角形 194"/>
            <p:cNvSpPr/>
            <p:nvPr/>
          </p:nvSpPr>
          <p:spPr>
            <a:xfrm>
              <a:off x="205683" y="6630930"/>
              <a:ext cx="1355488" cy="1771753"/>
            </a:xfrm>
            <a:prstGeom prst="roundRect">
              <a:avLst>
                <a:gd name="adj" fmla="val 9387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密集の回避</a:t>
              </a:r>
            </a:p>
          </p:txBody>
        </p:sp>
        <p:grpSp>
          <p:nvGrpSpPr>
            <p:cNvPr id="19" name="グループ化 18"/>
            <p:cNvGrpSpPr/>
            <p:nvPr/>
          </p:nvGrpSpPr>
          <p:grpSpPr>
            <a:xfrm>
              <a:off x="1686503" y="6633773"/>
              <a:ext cx="4985518" cy="558681"/>
              <a:chOff x="1686503" y="6633773"/>
              <a:chExt cx="4985518" cy="558681"/>
            </a:xfrm>
          </p:grpSpPr>
          <p:sp>
            <p:nvSpPr>
              <p:cNvPr id="196" name="角丸四角形 195"/>
              <p:cNvSpPr/>
              <p:nvPr/>
            </p:nvSpPr>
            <p:spPr>
              <a:xfrm>
                <a:off x="1686503" y="6633773"/>
                <a:ext cx="4985518" cy="548655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90" name="正方形/長方形 189"/>
              <p:cNvSpPr/>
              <p:nvPr/>
            </p:nvSpPr>
            <p:spPr>
              <a:xfrm>
                <a:off x="1855334" y="6764239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1" name="テキスト ボックス 190"/>
              <p:cNvSpPr txBox="1"/>
              <p:nvPr/>
            </p:nvSpPr>
            <p:spPr>
              <a:xfrm>
                <a:off x="2159722" y="6679493"/>
                <a:ext cx="4504004" cy="51296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時間差入退場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等により、入退場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時の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密集を回避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す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る</a:t>
                </a:r>
              </a:p>
            </p:txBody>
          </p:sp>
        </p:grpSp>
        <p:grpSp>
          <p:nvGrpSpPr>
            <p:cNvPr id="17" name="グループ化 16"/>
            <p:cNvGrpSpPr/>
            <p:nvPr/>
          </p:nvGrpSpPr>
          <p:grpSpPr>
            <a:xfrm>
              <a:off x="1686503" y="7241339"/>
              <a:ext cx="4985518" cy="563804"/>
              <a:chOff x="1686503" y="7243901"/>
              <a:chExt cx="4985518" cy="563804"/>
            </a:xfrm>
          </p:grpSpPr>
          <p:sp>
            <p:nvSpPr>
              <p:cNvPr id="192" name="角丸四角形 191"/>
              <p:cNvSpPr/>
              <p:nvPr/>
            </p:nvSpPr>
            <p:spPr>
              <a:xfrm>
                <a:off x="1686503" y="7243901"/>
                <a:ext cx="4985518" cy="548655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93" name="正方形/長方形 192"/>
              <p:cNvSpPr/>
              <p:nvPr/>
            </p:nvSpPr>
            <p:spPr>
              <a:xfrm>
                <a:off x="1855334" y="7379490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4" name="テキスト ボックス 193"/>
              <p:cNvSpPr txBox="1"/>
              <p:nvPr/>
            </p:nvSpPr>
            <p:spPr>
              <a:xfrm>
                <a:off x="2159722" y="7294744"/>
                <a:ext cx="4504004" cy="51296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人員の配置、導線の確保等の体制を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構築し、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休憩時間や待合場所での密集も回避する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16" name="グループ化 15"/>
            <p:cNvGrpSpPr/>
            <p:nvPr/>
          </p:nvGrpSpPr>
          <p:grpSpPr>
            <a:xfrm>
              <a:off x="1686503" y="7854029"/>
              <a:ext cx="4985518" cy="553545"/>
              <a:chOff x="1686503" y="7854029"/>
              <a:chExt cx="4985518" cy="553545"/>
            </a:xfrm>
          </p:grpSpPr>
          <p:sp>
            <p:nvSpPr>
              <p:cNvPr id="197" name="角丸四角形 196"/>
              <p:cNvSpPr/>
              <p:nvPr/>
            </p:nvSpPr>
            <p:spPr>
              <a:xfrm>
                <a:off x="1686503" y="7854029"/>
                <a:ext cx="4985518" cy="548655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98" name="正方形/長方形 197"/>
              <p:cNvSpPr/>
              <p:nvPr/>
            </p:nvSpPr>
            <p:spPr>
              <a:xfrm>
                <a:off x="1855334" y="7989618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" name="テキスト ボックス 198"/>
              <p:cNvSpPr txBox="1"/>
              <p:nvPr/>
            </p:nvSpPr>
            <p:spPr>
              <a:xfrm>
                <a:off x="2159722" y="7904872"/>
                <a:ext cx="4504004" cy="5027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入場口・トイレ・売店等の密集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が回避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できない場合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はキャパシティ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に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応じ収容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人数を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制限する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59" name="テキスト ボックス 58"/>
          <p:cNvSpPr txBox="1"/>
          <p:nvPr/>
        </p:nvSpPr>
        <p:spPr>
          <a:xfrm>
            <a:off x="1937201" y="1675924"/>
            <a:ext cx="4932619" cy="2975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チェックがつかない場合は、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６で事由をご記入ください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877653" y="2351920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61" name="正方形/長方形 60"/>
          <p:cNvSpPr/>
          <p:nvPr/>
        </p:nvSpPr>
        <p:spPr>
          <a:xfrm>
            <a:off x="1877653" y="3164743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62" name="正方形/長方形 61"/>
          <p:cNvSpPr/>
          <p:nvPr/>
        </p:nvSpPr>
        <p:spPr>
          <a:xfrm>
            <a:off x="1875106" y="3786224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63" name="正方形/長方形 62"/>
          <p:cNvSpPr/>
          <p:nvPr/>
        </p:nvSpPr>
        <p:spPr>
          <a:xfrm>
            <a:off x="1872559" y="4605380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64" name="正方形/長方形 63"/>
          <p:cNvSpPr/>
          <p:nvPr/>
        </p:nvSpPr>
        <p:spPr>
          <a:xfrm>
            <a:off x="1872559" y="5431790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65" name="正方形/長方形 64"/>
          <p:cNvSpPr/>
          <p:nvPr/>
        </p:nvSpPr>
        <p:spPr>
          <a:xfrm>
            <a:off x="1885731" y="6407923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66" name="正方形/長方形 65"/>
          <p:cNvSpPr/>
          <p:nvPr/>
        </p:nvSpPr>
        <p:spPr>
          <a:xfrm>
            <a:off x="1874402" y="7197452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67" name="正方形/長方形 66"/>
          <p:cNvSpPr/>
          <p:nvPr/>
        </p:nvSpPr>
        <p:spPr>
          <a:xfrm>
            <a:off x="1872559" y="8037505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68" name="正方形/長方形 67"/>
          <p:cNvSpPr/>
          <p:nvPr/>
        </p:nvSpPr>
        <p:spPr>
          <a:xfrm>
            <a:off x="1872559" y="8645366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69" name="正方形/長方形 68"/>
          <p:cNvSpPr/>
          <p:nvPr/>
        </p:nvSpPr>
        <p:spPr>
          <a:xfrm>
            <a:off x="1870406" y="9257628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025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/>
          <p:cNvGrpSpPr/>
          <p:nvPr/>
        </p:nvGrpSpPr>
        <p:grpSpPr>
          <a:xfrm>
            <a:off x="91502" y="757656"/>
            <a:ext cx="6667438" cy="1197243"/>
            <a:chOff x="91502" y="1254625"/>
            <a:chExt cx="6667438" cy="119724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402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130408" y="1308383"/>
              <a:ext cx="5541613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91502" y="1337152"/>
              <a:ext cx="1092355" cy="877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２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基本的な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141466" y="1461235"/>
              <a:ext cx="561747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令和２年９月１９日以降の取扱いが催物に適用されるためには、下記の項目を満たすことが必要です。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124955" y="1954899"/>
            <a:ext cx="6608092" cy="7920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20" name="グループ化 19"/>
          <p:cNvGrpSpPr/>
          <p:nvPr/>
        </p:nvGrpSpPr>
        <p:grpSpPr>
          <a:xfrm>
            <a:off x="205683" y="7695909"/>
            <a:ext cx="6466338" cy="2180863"/>
            <a:chOff x="205683" y="2600052"/>
            <a:chExt cx="6466338" cy="2180863"/>
          </a:xfrm>
        </p:grpSpPr>
        <p:sp>
          <p:nvSpPr>
            <p:cNvPr id="165" name="角丸四角形 164"/>
            <p:cNvSpPr/>
            <p:nvPr/>
          </p:nvSpPr>
          <p:spPr>
            <a:xfrm>
              <a:off x="205683" y="2600052"/>
              <a:ext cx="1355488" cy="2106845"/>
            </a:xfrm>
            <a:prstGeom prst="roundRect">
              <a:avLst>
                <a:gd name="adj" fmla="val 10054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参加者の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把握</a:t>
              </a:r>
            </a:p>
          </p:txBody>
        </p:sp>
        <p:sp>
          <p:nvSpPr>
            <p:cNvPr id="166" name="角丸四角形 165"/>
            <p:cNvSpPr/>
            <p:nvPr/>
          </p:nvSpPr>
          <p:spPr>
            <a:xfrm>
              <a:off x="1686503" y="2602895"/>
              <a:ext cx="4985518" cy="548655"/>
            </a:xfrm>
            <a:prstGeom prst="roundRect">
              <a:avLst>
                <a:gd name="adj" fmla="val 1860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0" name="正方形/長方形 159"/>
            <p:cNvSpPr/>
            <p:nvPr/>
          </p:nvSpPr>
          <p:spPr>
            <a:xfrm>
              <a:off x="1855334" y="2733361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テキスト ボックス 160"/>
            <p:cNvSpPr txBox="1"/>
            <p:nvPr/>
          </p:nvSpPr>
          <p:spPr>
            <a:xfrm>
              <a:off x="2159722" y="2648615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可能な限り事前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予約制とし、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あるいは入場時に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連絡先を把握する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2" name="角丸四角形 161"/>
            <p:cNvSpPr/>
            <p:nvPr/>
          </p:nvSpPr>
          <p:spPr>
            <a:xfrm>
              <a:off x="1686503" y="3213023"/>
              <a:ext cx="4985518" cy="1493875"/>
            </a:xfrm>
            <a:prstGeom prst="roundRect">
              <a:avLst>
                <a:gd name="adj" fmla="val 77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3" name="正方形/長方形 162"/>
            <p:cNvSpPr/>
            <p:nvPr/>
          </p:nvSpPr>
          <p:spPr>
            <a:xfrm>
              <a:off x="1855334" y="3776874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テキスト ボックス 163"/>
            <p:cNvSpPr txBox="1"/>
            <p:nvPr/>
          </p:nvSpPr>
          <p:spPr>
            <a:xfrm>
              <a:off x="2159722" y="3252291"/>
              <a:ext cx="4504004" cy="15286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接触確認アプリ（</a:t>
              </a:r>
              <a:r>
                <a: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COCOA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）や各地域の通知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サービスを奨励する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アプリ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r>
                <a: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QR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コードを入口に掲示する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こと　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による具体的な促進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措置を導入する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・携帯電話の利用を控える場面では、「電源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及び</a:t>
              </a: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Bluetooth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ON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にした上でマナー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モード」にすることを推奨する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205683" y="2017121"/>
            <a:ext cx="6466338" cy="2536455"/>
            <a:chOff x="205683" y="2098146"/>
            <a:chExt cx="6466338" cy="2536455"/>
          </a:xfrm>
        </p:grpSpPr>
        <p:sp>
          <p:nvSpPr>
            <p:cNvPr id="195" name="角丸四角形 194"/>
            <p:cNvSpPr/>
            <p:nvPr/>
          </p:nvSpPr>
          <p:spPr>
            <a:xfrm>
              <a:off x="205683" y="2098146"/>
              <a:ext cx="1355488" cy="2487466"/>
            </a:xfrm>
            <a:prstGeom prst="roundRect">
              <a:avLst>
                <a:gd name="adj" fmla="val 9387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身体的距離の確保</a:t>
              </a:r>
            </a:p>
          </p:txBody>
        </p:sp>
        <p:grpSp>
          <p:nvGrpSpPr>
            <p:cNvPr id="19" name="グループ化 18"/>
            <p:cNvGrpSpPr/>
            <p:nvPr/>
          </p:nvGrpSpPr>
          <p:grpSpPr>
            <a:xfrm>
              <a:off x="1686503" y="2100989"/>
              <a:ext cx="4985518" cy="1152824"/>
              <a:chOff x="1686503" y="6633773"/>
              <a:chExt cx="4985518" cy="1152824"/>
            </a:xfrm>
          </p:grpSpPr>
          <p:sp>
            <p:nvSpPr>
              <p:cNvPr id="196" name="角丸四角形 195"/>
              <p:cNvSpPr/>
              <p:nvPr/>
            </p:nvSpPr>
            <p:spPr>
              <a:xfrm>
                <a:off x="1686503" y="6633773"/>
                <a:ext cx="4985518" cy="1125271"/>
              </a:xfrm>
              <a:prstGeom prst="roundRect">
                <a:avLst>
                  <a:gd name="adj" fmla="val 869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90" name="正方形/長方形 189"/>
              <p:cNvSpPr/>
              <p:nvPr/>
            </p:nvSpPr>
            <p:spPr>
              <a:xfrm>
                <a:off x="1855334" y="7020717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1" name="テキスト ボックス 190"/>
              <p:cNvSpPr txBox="1"/>
              <p:nvPr/>
            </p:nvSpPr>
            <p:spPr>
              <a:xfrm>
                <a:off x="2159722" y="6668342"/>
                <a:ext cx="4504004" cy="11182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大声を伴う可能性の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ある催物では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隣席との身体的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距離を確保する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同一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観客グループ間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（５名以内に限る。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）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では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座席を空けず、グループ間は１席（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立席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場合１ｍ）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空ける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17" name="グループ化 16"/>
            <p:cNvGrpSpPr/>
            <p:nvPr/>
          </p:nvGrpSpPr>
          <p:grpSpPr>
            <a:xfrm>
              <a:off x="1686503" y="3266114"/>
              <a:ext cx="4985518" cy="563804"/>
              <a:chOff x="1686503" y="7243901"/>
              <a:chExt cx="4985518" cy="563804"/>
            </a:xfrm>
          </p:grpSpPr>
          <p:sp>
            <p:nvSpPr>
              <p:cNvPr id="192" name="角丸四角形 191"/>
              <p:cNvSpPr/>
              <p:nvPr/>
            </p:nvSpPr>
            <p:spPr>
              <a:xfrm>
                <a:off x="1686503" y="7243901"/>
                <a:ext cx="4985518" cy="548655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93" name="正方形/長方形 192"/>
              <p:cNvSpPr/>
              <p:nvPr/>
            </p:nvSpPr>
            <p:spPr>
              <a:xfrm>
                <a:off x="1855334" y="7379490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4" name="テキスト ボックス 193"/>
              <p:cNvSpPr txBox="1"/>
              <p:nvPr/>
            </p:nvSpPr>
            <p:spPr>
              <a:xfrm>
                <a:off x="2159722" y="7294744"/>
                <a:ext cx="4504004" cy="51296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演者が発声する場合には、舞台から観客の間隔を２ｍ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確保する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16" name="グループ化 15"/>
            <p:cNvGrpSpPr/>
            <p:nvPr/>
          </p:nvGrpSpPr>
          <p:grpSpPr>
            <a:xfrm>
              <a:off x="1686503" y="3865612"/>
              <a:ext cx="4985518" cy="768989"/>
              <a:chOff x="1686503" y="7854028"/>
              <a:chExt cx="4985518" cy="768989"/>
            </a:xfrm>
          </p:grpSpPr>
          <p:sp>
            <p:nvSpPr>
              <p:cNvPr id="197" name="角丸四角形 196"/>
              <p:cNvSpPr/>
              <p:nvPr/>
            </p:nvSpPr>
            <p:spPr>
              <a:xfrm>
                <a:off x="1686503" y="7854028"/>
                <a:ext cx="4985518" cy="720000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98" name="正方形/長方形 197"/>
              <p:cNvSpPr/>
              <p:nvPr/>
            </p:nvSpPr>
            <p:spPr>
              <a:xfrm>
                <a:off x="1855334" y="8056524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9" name="テキスト ボックス 198"/>
              <p:cNvSpPr txBox="1"/>
              <p:nvPr/>
            </p:nvSpPr>
            <p:spPr>
              <a:xfrm>
                <a:off x="2159722" y="7904872"/>
                <a:ext cx="4504004" cy="71814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足型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マークの設置、誘導員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の配置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、等により、混雑時でも密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にならない程度の間隔（最低限人と人とが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触れ合わない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程度の間隔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）を確保する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57" name="グループ化 56"/>
          <p:cNvGrpSpPr/>
          <p:nvPr/>
        </p:nvGrpSpPr>
        <p:grpSpPr>
          <a:xfrm>
            <a:off x="205683" y="4563669"/>
            <a:ext cx="6466338" cy="1630755"/>
            <a:chOff x="205683" y="2098146"/>
            <a:chExt cx="6466338" cy="1630755"/>
          </a:xfrm>
        </p:grpSpPr>
        <p:sp>
          <p:nvSpPr>
            <p:cNvPr id="58" name="角丸四角形 57"/>
            <p:cNvSpPr/>
            <p:nvPr/>
          </p:nvSpPr>
          <p:spPr>
            <a:xfrm>
              <a:off x="205683" y="2098146"/>
              <a:ext cx="1355488" cy="1630755"/>
            </a:xfrm>
            <a:prstGeom prst="roundRect">
              <a:avLst>
                <a:gd name="adj" fmla="val 9387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飲食の制限</a:t>
              </a:r>
            </a:p>
          </p:txBody>
        </p:sp>
        <p:grpSp>
          <p:nvGrpSpPr>
            <p:cNvPr id="59" name="グループ化 58"/>
            <p:cNvGrpSpPr/>
            <p:nvPr/>
          </p:nvGrpSpPr>
          <p:grpSpPr>
            <a:xfrm>
              <a:off x="1686503" y="2100989"/>
              <a:ext cx="4985518" cy="558681"/>
              <a:chOff x="1686503" y="6633773"/>
              <a:chExt cx="4985518" cy="558681"/>
            </a:xfrm>
          </p:grpSpPr>
          <p:sp>
            <p:nvSpPr>
              <p:cNvPr id="68" name="角丸四角形 67"/>
              <p:cNvSpPr/>
              <p:nvPr/>
            </p:nvSpPr>
            <p:spPr>
              <a:xfrm>
                <a:off x="1686503" y="6633773"/>
                <a:ext cx="4985518" cy="538817"/>
              </a:xfrm>
              <a:prstGeom prst="roundRect">
                <a:avLst>
                  <a:gd name="adj" fmla="val 19039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69" name="正方形/長方形 68"/>
              <p:cNvSpPr/>
              <p:nvPr/>
            </p:nvSpPr>
            <p:spPr>
              <a:xfrm>
                <a:off x="1855334" y="6753090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テキスト ボックス 69"/>
              <p:cNvSpPr txBox="1"/>
              <p:nvPr/>
            </p:nvSpPr>
            <p:spPr>
              <a:xfrm>
                <a:off x="2159722" y="6679493"/>
                <a:ext cx="4504004" cy="51296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飲食用に感染防止策を行ったエリア以外で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飲食を制限する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60" name="グループ化 59"/>
            <p:cNvGrpSpPr/>
            <p:nvPr/>
          </p:nvGrpSpPr>
          <p:grpSpPr>
            <a:xfrm>
              <a:off x="1686503" y="2697405"/>
              <a:ext cx="4985518" cy="564696"/>
              <a:chOff x="1686503" y="6675192"/>
              <a:chExt cx="4985518" cy="564696"/>
            </a:xfrm>
          </p:grpSpPr>
          <p:sp>
            <p:nvSpPr>
              <p:cNvPr id="65" name="角丸四角形 64"/>
              <p:cNvSpPr/>
              <p:nvPr/>
            </p:nvSpPr>
            <p:spPr>
              <a:xfrm>
                <a:off x="1686503" y="6675192"/>
                <a:ext cx="4985518" cy="548655"/>
              </a:xfrm>
              <a:prstGeom prst="roundRect">
                <a:avLst>
                  <a:gd name="adj" fmla="val 1860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>
                <a:off x="1855334" y="6810781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テキスト ボックス 66"/>
              <p:cNvSpPr txBox="1"/>
              <p:nvPr/>
            </p:nvSpPr>
            <p:spPr>
              <a:xfrm>
                <a:off x="2159722" y="6737186"/>
                <a:ext cx="4504004" cy="5027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休憩時間中及びイベント前後の食事等に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よる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感染防止を徹底する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61" name="グループ化 60"/>
            <p:cNvGrpSpPr/>
            <p:nvPr/>
          </p:nvGrpSpPr>
          <p:grpSpPr>
            <a:xfrm>
              <a:off x="1686503" y="3296901"/>
              <a:ext cx="4985518" cy="432000"/>
              <a:chOff x="1686503" y="7285317"/>
              <a:chExt cx="4985518" cy="432000"/>
            </a:xfrm>
          </p:grpSpPr>
          <p:sp>
            <p:nvSpPr>
              <p:cNvPr id="62" name="角丸四角形 61"/>
              <p:cNvSpPr/>
              <p:nvPr/>
            </p:nvSpPr>
            <p:spPr>
              <a:xfrm>
                <a:off x="1686503" y="7285317"/>
                <a:ext cx="4985518" cy="432000"/>
              </a:xfrm>
              <a:prstGeom prst="roundRect">
                <a:avLst>
                  <a:gd name="adj" fmla="val 28926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63" name="正方形/長方形 62"/>
              <p:cNvSpPr/>
              <p:nvPr/>
            </p:nvSpPr>
            <p:spPr>
              <a:xfrm>
                <a:off x="1855334" y="7353576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" name="テキスト ボックス 63"/>
              <p:cNvSpPr txBox="1"/>
              <p:nvPr/>
            </p:nvSpPr>
            <p:spPr>
              <a:xfrm>
                <a:off x="2159722" y="7380765"/>
                <a:ext cx="450400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過度な飲酒の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自粛呼びかけを行う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grpSp>
        <p:nvGrpSpPr>
          <p:cNvPr id="71" name="グループ化 70"/>
          <p:cNvGrpSpPr/>
          <p:nvPr/>
        </p:nvGrpSpPr>
        <p:grpSpPr>
          <a:xfrm>
            <a:off x="205683" y="6249501"/>
            <a:ext cx="6652695" cy="1414481"/>
            <a:chOff x="205683" y="2098146"/>
            <a:chExt cx="6652695" cy="1414481"/>
          </a:xfrm>
        </p:grpSpPr>
        <p:sp>
          <p:nvSpPr>
            <p:cNvPr id="72" name="角丸四角形 71"/>
            <p:cNvSpPr/>
            <p:nvPr/>
          </p:nvSpPr>
          <p:spPr>
            <a:xfrm>
              <a:off x="205683" y="2098146"/>
              <a:ext cx="1355488" cy="1391332"/>
            </a:xfrm>
            <a:prstGeom prst="roundRect">
              <a:avLst>
                <a:gd name="adj" fmla="val 1024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参加者の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制限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73" name="グループ化 72"/>
            <p:cNvGrpSpPr/>
            <p:nvPr/>
          </p:nvGrpSpPr>
          <p:grpSpPr>
            <a:xfrm>
              <a:off x="1686503" y="2100990"/>
              <a:ext cx="5171875" cy="1411637"/>
              <a:chOff x="1686503" y="6633774"/>
              <a:chExt cx="5171875" cy="1411637"/>
            </a:xfrm>
          </p:grpSpPr>
          <p:sp>
            <p:nvSpPr>
              <p:cNvPr id="87" name="角丸四角形 86"/>
              <p:cNvSpPr/>
              <p:nvPr/>
            </p:nvSpPr>
            <p:spPr>
              <a:xfrm>
                <a:off x="1686503" y="6633774"/>
                <a:ext cx="4985518" cy="1388488"/>
              </a:xfrm>
              <a:prstGeom prst="roundRect">
                <a:avLst>
                  <a:gd name="adj" fmla="val 869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88" name="正方形/長方形 87"/>
              <p:cNvSpPr/>
              <p:nvPr/>
            </p:nvSpPr>
            <p:spPr>
              <a:xfrm>
                <a:off x="1855334" y="7195397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" name="テキスト ボックス 88"/>
              <p:cNvSpPr txBox="1"/>
              <p:nvPr/>
            </p:nvSpPr>
            <p:spPr>
              <a:xfrm>
                <a:off x="2159721" y="6721972"/>
                <a:ext cx="4698657" cy="132343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入場時の検温、有症状（発熱又は風邪等の症状）を理由に入場できなかった際の払い戻し措置等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により、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有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症状者の入場を確実に防止する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※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発熱者・有症状者の入場は断る等のルール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を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開催前</a:t>
                </a: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に明確に規定し、当該規定を十分周知</a:t>
                </a: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している場合は払い戻し不要</a:t>
                </a:r>
              </a:p>
            </p:txBody>
          </p:sp>
        </p:grpSp>
      </p:grpSp>
      <p:sp>
        <p:nvSpPr>
          <p:cNvPr id="53" name="テキスト ボックス 52"/>
          <p:cNvSpPr txBox="1"/>
          <p:nvPr/>
        </p:nvSpPr>
        <p:spPr>
          <a:xfrm>
            <a:off x="1937201" y="1675924"/>
            <a:ext cx="4932619" cy="2975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チェックがつかない場合は、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６で事由をご記入ください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</p:txBody>
      </p:sp>
      <p:sp>
        <p:nvSpPr>
          <p:cNvPr id="55" name="正方形/長方形 54"/>
          <p:cNvSpPr/>
          <p:nvPr/>
        </p:nvSpPr>
        <p:spPr>
          <a:xfrm>
            <a:off x="1877653" y="2430878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56" name="正方形/長方形 55"/>
          <p:cNvSpPr/>
          <p:nvPr/>
        </p:nvSpPr>
        <p:spPr>
          <a:xfrm>
            <a:off x="1883219" y="3351299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74" name="正方形/長方形 73"/>
          <p:cNvSpPr/>
          <p:nvPr/>
        </p:nvSpPr>
        <p:spPr>
          <a:xfrm>
            <a:off x="1877653" y="4017704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75" name="正方形/長方形 74"/>
          <p:cNvSpPr/>
          <p:nvPr/>
        </p:nvSpPr>
        <p:spPr>
          <a:xfrm>
            <a:off x="1876430" y="4709833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76" name="正方形/長方形 75"/>
          <p:cNvSpPr/>
          <p:nvPr/>
        </p:nvSpPr>
        <p:spPr>
          <a:xfrm>
            <a:off x="1875207" y="5322845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77" name="正方形/長方形 76"/>
          <p:cNvSpPr/>
          <p:nvPr/>
        </p:nvSpPr>
        <p:spPr>
          <a:xfrm>
            <a:off x="1877590" y="5848168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78" name="正方形/長方形 77"/>
          <p:cNvSpPr/>
          <p:nvPr/>
        </p:nvSpPr>
        <p:spPr>
          <a:xfrm>
            <a:off x="1875207" y="6838753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79" name="正方形/長方形 78"/>
          <p:cNvSpPr/>
          <p:nvPr/>
        </p:nvSpPr>
        <p:spPr>
          <a:xfrm>
            <a:off x="1869578" y="7860923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80" name="正方形/長方形 79"/>
          <p:cNvSpPr/>
          <p:nvPr/>
        </p:nvSpPr>
        <p:spPr>
          <a:xfrm>
            <a:off x="1876430" y="8886863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64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/>
          <p:cNvGrpSpPr/>
          <p:nvPr/>
        </p:nvGrpSpPr>
        <p:grpSpPr>
          <a:xfrm>
            <a:off x="91502" y="757656"/>
            <a:ext cx="6667438" cy="1197243"/>
            <a:chOff x="91502" y="1254625"/>
            <a:chExt cx="6667438" cy="119724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402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130408" y="1308383"/>
              <a:ext cx="5541613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91502" y="1337152"/>
              <a:ext cx="1092355" cy="877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２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基本的な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141466" y="1461235"/>
              <a:ext cx="561747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令和２年９月１９日以降の取扱いが催物に適用されるためには、下記の項目を満たすことが必要です。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124955" y="1954899"/>
            <a:ext cx="6608092" cy="725854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20" name="グループ化 19"/>
          <p:cNvGrpSpPr/>
          <p:nvPr/>
        </p:nvGrpSpPr>
        <p:grpSpPr>
          <a:xfrm>
            <a:off x="205683" y="4784425"/>
            <a:ext cx="6466338" cy="2964781"/>
            <a:chOff x="205683" y="2600052"/>
            <a:chExt cx="6466338" cy="2964781"/>
          </a:xfrm>
        </p:grpSpPr>
        <p:sp>
          <p:nvSpPr>
            <p:cNvPr id="165" name="角丸四角形 164"/>
            <p:cNvSpPr/>
            <p:nvPr/>
          </p:nvSpPr>
          <p:spPr>
            <a:xfrm>
              <a:off x="205683" y="2600052"/>
              <a:ext cx="1355488" cy="2941631"/>
            </a:xfrm>
            <a:prstGeom prst="roundRect">
              <a:avLst>
                <a:gd name="adj" fmla="val 10054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催物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前後の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行動管理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6" name="角丸四角形 165"/>
            <p:cNvSpPr/>
            <p:nvPr/>
          </p:nvSpPr>
          <p:spPr>
            <a:xfrm>
              <a:off x="1686503" y="2602895"/>
              <a:ext cx="4985518" cy="1114845"/>
            </a:xfrm>
            <a:prstGeom prst="roundRect">
              <a:avLst>
                <a:gd name="adj" fmla="val 925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0" name="正方形/長方形 159"/>
            <p:cNvSpPr/>
            <p:nvPr/>
          </p:nvSpPr>
          <p:spPr>
            <a:xfrm>
              <a:off x="1855334" y="3011154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テキスト ボックス 160"/>
            <p:cNvSpPr txBox="1"/>
            <p:nvPr/>
          </p:nvSpPr>
          <p:spPr>
            <a:xfrm>
              <a:off x="2159722" y="2648615"/>
              <a:ext cx="4504004" cy="11182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前後の感染防止の注意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喚起を行う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・直行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・直帰の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呼びかけ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「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５つの場面」の注意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喚起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業種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別ガイドライン遵守店舗の利用呼びかけ等</a:t>
              </a:r>
            </a:p>
          </p:txBody>
        </p:sp>
        <p:sp>
          <p:nvSpPr>
            <p:cNvPr id="162" name="角丸四角形 161"/>
            <p:cNvSpPr/>
            <p:nvPr/>
          </p:nvSpPr>
          <p:spPr>
            <a:xfrm>
              <a:off x="1686503" y="3768607"/>
              <a:ext cx="4985518" cy="1773076"/>
            </a:xfrm>
            <a:prstGeom prst="roundRect">
              <a:avLst>
                <a:gd name="adj" fmla="val 77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63" name="正方形/長方形 162"/>
            <p:cNvSpPr/>
            <p:nvPr/>
          </p:nvSpPr>
          <p:spPr>
            <a:xfrm>
              <a:off x="1855334" y="4494504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テキスト ボックス 163"/>
            <p:cNvSpPr txBox="1"/>
            <p:nvPr/>
          </p:nvSpPr>
          <p:spPr>
            <a:xfrm>
              <a:off x="2159722" y="3831025"/>
              <a:ext cx="4504004" cy="17338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交通機関・飲食店の分散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利用の注意喚起を行う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・セカンドアクセス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の呼びかけ、交通機関と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連携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による混雑回避の検討</a:t>
              </a: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・規模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に応じた規制入退場の実施（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開演時間の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前倒し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、規制退場等）の検討</a:t>
              </a: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・可能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な限り、予約システム、デジタル技術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　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活用により分散利用を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促進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205683" y="2216719"/>
            <a:ext cx="6466338" cy="2337175"/>
            <a:chOff x="205683" y="2043097"/>
            <a:chExt cx="6466338" cy="2337175"/>
          </a:xfrm>
        </p:grpSpPr>
        <p:grpSp>
          <p:nvGrpSpPr>
            <p:cNvPr id="57" name="グループ化 56"/>
            <p:cNvGrpSpPr/>
            <p:nvPr/>
          </p:nvGrpSpPr>
          <p:grpSpPr>
            <a:xfrm>
              <a:off x="205683" y="2043097"/>
              <a:ext cx="6466338" cy="2275716"/>
              <a:chOff x="205683" y="2098146"/>
              <a:chExt cx="6466338" cy="2275716"/>
            </a:xfrm>
          </p:grpSpPr>
          <p:sp>
            <p:nvSpPr>
              <p:cNvPr id="58" name="角丸四角形 57"/>
              <p:cNvSpPr/>
              <p:nvPr/>
            </p:nvSpPr>
            <p:spPr>
              <a:xfrm>
                <a:off x="205683" y="2098146"/>
                <a:ext cx="1355488" cy="2275716"/>
              </a:xfrm>
              <a:prstGeom prst="roundRect">
                <a:avLst>
                  <a:gd name="adj" fmla="val 9387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演者・選手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等の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行動管理</a:t>
                </a:r>
                <a:endPara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60" name="グループ化 59"/>
              <p:cNvGrpSpPr/>
              <p:nvPr/>
            </p:nvGrpSpPr>
            <p:grpSpPr>
              <a:xfrm>
                <a:off x="1686503" y="2685827"/>
                <a:ext cx="4985518" cy="973749"/>
                <a:chOff x="1686503" y="6663614"/>
                <a:chExt cx="4985518" cy="973749"/>
              </a:xfrm>
            </p:grpSpPr>
            <p:sp>
              <p:nvSpPr>
                <p:cNvPr id="65" name="角丸四角形 64"/>
                <p:cNvSpPr/>
                <p:nvPr/>
              </p:nvSpPr>
              <p:spPr>
                <a:xfrm>
                  <a:off x="1686503" y="6663614"/>
                  <a:ext cx="4985518" cy="936000"/>
                </a:xfrm>
                <a:prstGeom prst="roundRect">
                  <a:avLst>
                    <a:gd name="adj" fmla="val 12418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350"/>
                </a:p>
              </p:txBody>
            </p:sp>
            <p:sp>
              <p:nvSpPr>
                <p:cNvPr id="66" name="正方形/長方形 65"/>
                <p:cNvSpPr/>
                <p:nvPr/>
              </p:nvSpPr>
              <p:spPr>
                <a:xfrm>
                  <a:off x="1855334" y="6949675"/>
                  <a:ext cx="288000" cy="274071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" name="テキスト ボックス 66"/>
                <p:cNvSpPr txBox="1"/>
                <p:nvPr/>
              </p:nvSpPr>
              <p:spPr>
                <a:xfrm>
                  <a:off x="2159722" y="6714033"/>
                  <a:ext cx="4504004" cy="92333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演者・選手等と観客が催物前後・休憩時間等に接触しないよう確実な措置を講じるとともに、</a:t>
                  </a:r>
                </a:p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接触</a:t>
                  </a: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が防止できないおそれが</a:t>
                  </a: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ある催物に</a:t>
                  </a: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ついては開催を見合わせる</a:t>
                  </a:r>
                </a:p>
              </p:txBody>
            </p:sp>
          </p:grpSp>
          <p:grpSp>
            <p:nvGrpSpPr>
              <p:cNvPr id="61" name="グループ化 60"/>
              <p:cNvGrpSpPr/>
              <p:nvPr/>
            </p:nvGrpSpPr>
            <p:grpSpPr>
              <a:xfrm>
                <a:off x="1686503" y="2104032"/>
                <a:ext cx="4985518" cy="540275"/>
                <a:chOff x="1686503" y="6092448"/>
                <a:chExt cx="4985518" cy="540275"/>
              </a:xfrm>
            </p:grpSpPr>
            <p:sp>
              <p:nvSpPr>
                <p:cNvPr id="62" name="角丸四角形 61"/>
                <p:cNvSpPr/>
                <p:nvPr/>
              </p:nvSpPr>
              <p:spPr>
                <a:xfrm>
                  <a:off x="1686503" y="6092448"/>
                  <a:ext cx="4985518" cy="519258"/>
                </a:xfrm>
                <a:prstGeom prst="roundRect">
                  <a:avLst>
                    <a:gd name="adj" fmla="val 20010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350"/>
                </a:p>
              </p:txBody>
            </p:sp>
            <p:sp>
              <p:nvSpPr>
                <p:cNvPr id="63" name="正方形/長方形 62"/>
                <p:cNvSpPr/>
                <p:nvPr/>
              </p:nvSpPr>
              <p:spPr>
                <a:xfrm>
                  <a:off x="1855334" y="6195432"/>
                  <a:ext cx="288000" cy="274071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" name="テキスト ボックス 63"/>
                <p:cNvSpPr txBox="1"/>
                <p:nvPr/>
              </p:nvSpPr>
              <p:spPr>
                <a:xfrm>
                  <a:off x="2159722" y="6130021"/>
                  <a:ext cx="4504004" cy="50270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有</a:t>
                  </a: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症状者</a:t>
                  </a: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（発熱又は風邪等の</a:t>
                  </a: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症状を呈する者）は</a:t>
                  </a: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出演・練習を控える</a:t>
                  </a:r>
                </a:p>
              </p:txBody>
            </p:sp>
          </p:grpSp>
        </p:grpSp>
        <p:sp>
          <p:nvSpPr>
            <p:cNvPr id="53" name="角丸四角形 52"/>
            <p:cNvSpPr/>
            <p:nvPr/>
          </p:nvSpPr>
          <p:spPr>
            <a:xfrm>
              <a:off x="1686503" y="3634813"/>
              <a:ext cx="4985518" cy="684000"/>
            </a:xfrm>
            <a:prstGeom prst="roundRect">
              <a:avLst>
                <a:gd name="adj" fmla="val 2001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1855334" y="3818822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2159722" y="3672386"/>
              <a:ext cx="4504004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練習時等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、催物開催前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も含め、声を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発出する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演者間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での感染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リスクに対処する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・演者間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の適切な距離確保、換気等の対策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実施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56" name="グループ化 55"/>
          <p:cNvGrpSpPr/>
          <p:nvPr/>
        </p:nvGrpSpPr>
        <p:grpSpPr>
          <a:xfrm>
            <a:off x="205683" y="7979737"/>
            <a:ext cx="6466338" cy="898048"/>
            <a:chOff x="205683" y="4454506"/>
            <a:chExt cx="6466338" cy="898048"/>
          </a:xfrm>
        </p:grpSpPr>
        <p:sp>
          <p:nvSpPr>
            <p:cNvPr id="74" name="角丸四角形 73"/>
            <p:cNvSpPr/>
            <p:nvPr/>
          </p:nvSpPr>
          <p:spPr>
            <a:xfrm>
              <a:off x="205683" y="4456860"/>
              <a:ext cx="1355488" cy="895694"/>
            </a:xfrm>
            <a:prstGeom prst="roundRect">
              <a:avLst>
                <a:gd name="adj" fmla="val 18295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ガイド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ライン遵守の旨の公表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5" name="角丸四角形 74"/>
            <p:cNvSpPr/>
            <p:nvPr/>
          </p:nvSpPr>
          <p:spPr>
            <a:xfrm>
              <a:off x="1686503" y="4454506"/>
              <a:ext cx="4985518" cy="898048"/>
            </a:xfrm>
            <a:prstGeom prst="roundRect">
              <a:avLst>
                <a:gd name="adj" fmla="val 1602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1855334" y="4735443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2159722" y="4670199"/>
              <a:ext cx="4504004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主催者及び施設管理者が、業種別ガイドラインに従った取組を行う旨、</a:t>
              </a:r>
              <a:r>
                <a:rPr kumimoji="1" lang="en-US" altLang="ja-JP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HP</a:t>
              </a: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等で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公表する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38" name="テキスト ボックス 37"/>
          <p:cNvSpPr txBox="1"/>
          <p:nvPr/>
        </p:nvSpPr>
        <p:spPr>
          <a:xfrm>
            <a:off x="1937201" y="1675924"/>
            <a:ext cx="4932619" cy="2975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チェックがつかない場合は、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６で事由をご記入ください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1872361" y="2362323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1870872" y="3103657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1870872" y="4023065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43" name="正方形/長方形 42"/>
          <p:cNvSpPr/>
          <p:nvPr/>
        </p:nvSpPr>
        <p:spPr>
          <a:xfrm>
            <a:off x="1870872" y="5217154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44" name="正方形/長方形 43"/>
          <p:cNvSpPr/>
          <p:nvPr/>
        </p:nvSpPr>
        <p:spPr>
          <a:xfrm>
            <a:off x="1889737" y="6709498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45" name="正方形/長方形 44"/>
          <p:cNvSpPr/>
          <p:nvPr/>
        </p:nvSpPr>
        <p:spPr>
          <a:xfrm>
            <a:off x="1877653" y="8291295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747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/>
          <p:cNvGrpSpPr/>
          <p:nvPr/>
        </p:nvGrpSpPr>
        <p:grpSpPr>
          <a:xfrm>
            <a:off x="91502" y="757656"/>
            <a:ext cx="6667438" cy="1197243"/>
            <a:chOff x="91502" y="1254625"/>
            <a:chExt cx="6667438" cy="1197243"/>
          </a:xfrm>
        </p:grpSpPr>
        <p:sp>
          <p:nvSpPr>
            <p:cNvPr id="12" name="ホームベース 11"/>
            <p:cNvSpPr/>
            <p:nvPr/>
          </p:nvSpPr>
          <p:spPr>
            <a:xfrm rot="5400000">
              <a:off x="672808" y="13402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130408" y="1308383"/>
              <a:ext cx="5541613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91502" y="1337152"/>
              <a:ext cx="1092355" cy="877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３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徹底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的な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141466" y="1333913"/>
              <a:ext cx="5617474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食事を伴わない場合で、収容率上限</a:t>
              </a:r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100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％の基準が適用されるためには、「基本的な感染防止」に加え、下記の項目を満たすことが必要です。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124955" y="1954899"/>
            <a:ext cx="6608092" cy="220041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4" name="グループ化 3"/>
          <p:cNvGrpSpPr/>
          <p:nvPr/>
        </p:nvGrpSpPr>
        <p:grpSpPr>
          <a:xfrm>
            <a:off x="205683" y="2062929"/>
            <a:ext cx="6652695" cy="1975791"/>
            <a:chOff x="205683" y="2062929"/>
            <a:chExt cx="6652695" cy="1975791"/>
          </a:xfrm>
        </p:grpSpPr>
        <p:grpSp>
          <p:nvGrpSpPr>
            <p:cNvPr id="71" name="グループ化 70"/>
            <p:cNvGrpSpPr/>
            <p:nvPr/>
          </p:nvGrpSpPr>
          <p:grpSpPr>
            <a:xfrm>
              <a:off x="205683" y="2062929"/>
              <a:ext cx="6652695" cy="1964216"/>
              <a:chOff x="205683" y="2098145"/>
              <a:chExt cx="6652695" cy="1964216"/>
            </a:xfrm>
          </p:grpSpPr>
          <p:sp>
            <p:nvSpPr>
              <p:cNvPr id="72" name="角丸四角形 71"/>
              <p:cNvSpPr/>
              <p:nvPr/>
            </p:nvSpPr>
            <p:spPr>
              <a:xfrm>
                <a:off x="205683" y="2098145"/>
                <a:ext cx="1355488" cy="1964216"/>
              </a:xfrm>
              <a:prstGeom prst="roundRect">
                <a:avLst>
                  <a:gd name="adj" fmla="val 10241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マスク着用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大声を出さないこと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の担保</a:t>
                </a:r>
                <a:endPara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73" name="グループ化 72"/>
              <p:cNvGrpSpPr/>
              <p:nvPr/>
            </p:nvGrpSpPr>
            <p:grpSpPr>
              <a:xfrm>
                <a:off x="1686503" y="2100990"/>
                <a:ext cx="5171875" cy="771618"/>
                <a:chOff x="1686503" y="6633774"/>
                <a:chExt cx="5171875" cy="771618"/>
              </a:xfrm>
            </p:grpSpPr>
            <p:sp>
              <p:nvSpPr>
                <p:cNvPr id="87" name="角丸四角形 86"/>
                <p:cNvSpPr/>
                <p:nvPr/>
              </p:nvSpPr>
              <p:spPr>
                <a:xfrm>
                  <a:off x="1686503" y="6633774"/>
                  <a:ext cx="4985518" cy="723725"/>
                </a:xfrm>
                <a:prstGeom prst="roundRect">
                  <a:avLst>
                    <a:gd name="adj" fmla="val 15088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350"/>
                </a:p>
              </p:txBody>
            </p:sp>
            <p:sp>
              <p:nvSpPr>
                <p:cNvPr id="88" name="正方形/長方形 87"/>
                <p:cNvSpPr/>
                <p:nvPr/>
              </p:nvSpPr>
              <p:spPr>
                <a:xfrm>
                  <a:off x="1855334" y="6827919"/>
                  <a:ext cx="288000" cy="274071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9" name="テキスト ボックス 88"/>
                <p:cNvSpPr txBox="1"/>
                <p:nvPr/>
              </p:nvSpPr>
              <p:spPr>
                <a:xfrm>
                  <a:off x="2159721" y="6687247"/>
                  <a:ext cx="4698657" cy="71814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マスクを持参していない者がいた場合は</a:t>
                  </a: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主催者</a:t>
                  </a:r>
                  <a:endPara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側</a:t>
                  </a: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で配布・販売を行い、</a:t>
                  </a: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マスク着用率</a:t>
                  </a:r>
                  <a:r>
                    <a:rPr kumimoji="1" lang="en-US" altLang="ja-JP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100</a:t>
                  </a:r>
                  <a:r>
                    <a:rPr kumimoji="1" lang="ja-JP" altLang="en-US" sz="1600" b="1" dirty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％</a:t>
                  </a: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を</a:t>
                  </a:r>
                  <a:endPara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担保する</a:t>
                  </a:r>
                  <a:endPara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53" name="角丸四角形 52"/>
            <p:cNvSpPr/>
            <p:nvPr/>
          </p:nvSpPr>
          <p:spPr>
            <a:xfrm>
              <a:off x="1678208" y="2855417"/>
              <a:ext cx="4985518" cy="1171728"/>
            </a:xfrm>
            <a:prstGeom prst="roundRect">
              <a:avLst>
                <a:gd name="adj" fmla="val 10149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1847039" y="3281055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2151426" y="2920465"/>
              <a:ext cx="4698657" cy="11182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担保のための確実な措置を講じる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・常時監視のための人員配置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・デジタル技術活用によるリアルタイムモニタ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リング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1937201" y="1675924"/>
            <a:ext cx="4932619" cy="2975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チェックがつかない場合は、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６で事由をご記入ください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1869358" y="3328094"/>
            <a:ext cx="243362" cy="21282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686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グループ化 1"/>
          <p:cNvGrpSpPr/>
          <p:nvPr/>
        </p:nvGrpSpPr>
        <p:grpSpPr>
          <a:xfrm>
            <a:off x="99863" y="808806"/>
            <a:ext cx="6667438" cy="1602069"/>
            <a:chOff x="99863" y="808806"/>
            <a:chExt cx="6667438" cy="1602069"/>
          </a:xfrm>
        </p:grpSpPr>
        <p:sp>
          <p:nvSpPr>
            <p:cNvPr id="38" name="ホームベース 37"/>
            <p:cNvSpPr/>
            <p:nvPr/>
          </p:nvSpPr>
          <p:spPr>
            <a:xfrm rot="5400000">
              <a:off x="680343" y="1299269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grpSp>
          <p:nvGrpSpPr>
            <p:cNvPr id="53" name="グループ化 52"/>
            <p:cNvGrpSpPr/>
            <p:nvPr/>
          </p:nvGrpSpPr>
          <p:grpSpPr>
            <a:xfrm>
              <a:off x="99863" y="808806"/>
              <a:ext cx="6667438" cy="1316884"/>
              <a:chOff x="91502" y="1254624"/>
              <a:chExt cx="6667438" cy="1316884"/>
            </a:xfrm>
          </p:grpSpPr>
          <p:sp>
            <p:nvSpPr>
              <p:cNvPr id="55" name="正方形/長方形 54"/>
              <p:cNvSpPr/>
              <p:nvPr/>
            </p:nvSpPr>
            <p:spPr>
              <a:xfrm>
                <a:off x="124955" y="1254624"/>
                <a:ext cx="6608092" cy="1316884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 dirty="0"/>
              </a:p>
            </p:txBody>
          </p:sp>
          <p:sp>
            <p:nvSpPr>
              <p:cNvPr id="64" name="角丸四角形 63"/>
              <p:cNvSpPr/>
              <p:nvPr/>
            </p:nvSpPr>
            <p:spPr>
              <a:xfrm>
                <a:off x="1130408" y="1375288"/>
                <a:ext cx="5541613" cy="1088453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65" name="テキスト ボックス 64"/>
              <p:cNvSpPr txBox="1"/>
              <p:nvPr/>
            </p:nvSpPr>
            <p:spPr>
              <a:xfrm>
                <a:off x="91502" y="1485505"/>
                <a:ext cx="1092355" cy="8771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b="1" u="sng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STEP</a:t>
                </a:r>
                <a:r>
                  <a:rPr kumimoji="1" lang="ja-JP" altLang="en-US" sz="1600" b="1" u="sng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４</a:t>
                </a:r>
                <a:endParaRPr kumimoji="1" lang="en-US" altLang="ja-JP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endParaRPr kumimoji="1" lang="en-US" altLang="ja-JP" sz="3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600" b="1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映画館等</a:t>
                </a:r>
                <a:endParaRPr kumimoji="1" lang="en-US" altLang="ja-JP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600" b="1" dirty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ja-JP" altLang="en-US" sz="1600" b="1" dirty="0" smtClean="0"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の場合</a:t>
                </a:r>
                <a:endPara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66" name="テキスト ボックス 65"/>
              <p:cNvSpPr txBox="1"/>
              <p:nvPr/>
            </p:nvSpPr>
            <p:spPr>
              <a:xfrm>
                <a:off x="1141466" y="1412394"/>
                <a:ext cx="5617474" cy="10772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映画館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等（食事を伴うものの発声がない場合）で、収容率上限</a:t>
                </a:r>
                <a:r>
                  <a: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100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％の基準が適用されるためには、「基本的な感染防止」「徹底的な感染防止」に加え、下記の項目を満たすことが必要です（事前相談不要の場合は記入不要です）。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67" name="正方形/長方形 66"/>
          <p:cNvSpPr/>
          <p:nvPr/>
        </p:nvSpPr>
        <p:spPr>
          <a:xfrm>
            <a:off x="99863" y="2723173"/>
            <a:ext cx="6608092" cy="547537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68" name="グループ化 67"/>
          <p:cNvGrpSpPr/>
          <p:nvPr/>
        </p:nvGrpSpPr>
        <p:grpSpPr>
          <a:xfrm>
            <a:off x="180591" y="2955560"/>
            <a:ext cx="6652695" cy="1231602"/>
            <a:chOff x="205683" y="2062929"/>
            <a:chExt cx="6652695" cy="1231602"/>
          </a:xfrm>
        </p:grpSpPr>
        <p:grpSp>
          <p:nvGrpSpPr>
            <p:cNvPr id="69" name="グループ化 68"/>
            <p:cNvGrpSpPr/>
            <p:nvPr/>
          </p:nvGrpSpPr>
          <p:grpSpPr>
            <a:xfrm>
              <a:off x="205683" y="2062929"/>
              <a:ext cx="6652695" cy="1231602"/>
              <a:chOff x="205683" y="2098145"/>
              <a:chExt cx="6652695" cy="1231602"/>
            </a:xfrm>
          </p:grpSpPr>
          <p:sp>
            <p:nvSpPr>
              <p:cNvPr id="73" name="角丸四角形 72"/>
              <p:cNvSpPr/>
              <p:nvPr/>
            </p:nvSpPr>
            <p:spPr>
              <a:xfrm>
                <a:off x="205683" y="2098145"/>
                <a:ext cx="1355488" cy="1231602"/>
              </a:xfrm>
              <a:prstGeom prst="roundRect">
                <a:avLst>
                  <a:gd name="adj" fmla="val 10241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食事時以外のマスク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着用担保</a:t>
                </a:r>
                <a:endPara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82" name="グループ化 81"/>
              <p:cNvGrpSpPr/>
              <p:nvPr/>
            </p:nvGrpSpPr>
            <p:grpSpPr>
              <a:xfrm>
                <a:off x="1686503" y="2100991"/>
                <a:ext cx="5171875" cy="578008"/>
                <a:chOff x="1686503" y="6633775"/>
                <a:chExt cx="5171875" cy="578008"/>
              </a:xfrm>
            </p:grpSpPr>
            <p:sp>
              <p:nvSpPr>
                <p:cNvPr id="87" name="角丸四角形 86"/>
                <p:cNvSpPr/>
                <p:nvPr/>
              </p:nvSpPr>
              <p:spPr>
                <a:xfrm>
                  <a:off x="1686503" y="6633775"/>
                  <a:ext cx="4985518" cy="566434"/>
                </a:xfrm>
                <a:prstGeom prst="roundRect">
                  <a:avLst>
                    <a:gd name="adj" fmla="val 1713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350"/>
                </a:p>
              </p:txBody>
            </p:sp>
            <p:sp>
              <p:nvSpPr>
                <p:cNvPr id="88" name="正方形/長方形 87"/>
                <p:cNvSpPr/>
                <p:nvPr/>
              </p:nvSpPr>
              <p:spPr>
                <a:xfrm>
                  <a:off x="1855334" y="6770044"/>
                  <a:ext cx="288000" cy="274071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9" name="テキスト ボックス 88"/>
                <p:cNvSpPr txBox="1"/>
                <p:nvPr/>
              </p:nvSpPr>
              <p:spPr>
                <a:xfrm>
                  <a:off x="2159721" y="6698822"/>
                  <a:ext cx="4698657" cy="51296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催物前に食事以外のマスク着用徹底を動画</a:t>
                  </a:r>
                  <a:endPara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上映・アナウンス等で周知する</a:t>
                  </a:r>
                  <a:endPara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70" name="角丸四角形 69"/>
            <p:cNvSpPr/>
            <p:nvPr/>
          </p:nvSpPr>
          <p:spPr>
            <a:xfrm>
              <a:off x="1678208" y="2704947"/>
              <a:ext cx="4985518" cy="578009"/>
            </a:xfrm>
            <a:prstGeom prst="roundRect">
              <a:avLst>
                <a:gd name="adj" fmla="val 14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1847039" y="2852791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2151426" y="2781570"/>
              <a:ext cx="4698657" cy="5129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着用状況を踏まえ、必要に応じ一層の周知を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図る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95" name="グループ化 94"/>
          <p:cNvGrpSpPr/>
          <p:nvPr/>
        </p:nvGrpSpPr>
        <p:grpSpPr>
          <a:xfrm>
            <a:off x="180591" y="4425968"/>
            <a:ext cx="6652695" cy="1824850"/>
            <a:chOff x="205683" y="2098146"/>
            <a:chExt cx="6652695" cy="1824850"/>
          </a:xfrm>
        </p:grpSpPr>
        <p:sp>
          <p:nvSpPr>
            <p:cNvPr id="96" name="角丸四角形 95"/>
            <p:cNvSpPr/>
            <p:nvPr/>
          </p:nvSpPr>
          <p:spPr>
            <a:xfrm>
              <a:off x="205683" y="2098146"/>
              <a:ext cx="1355488" cy="1824850"/>
            </a:xfrm>
            <a:prstGeom prst="roundRect">
              <a:avLst>
                <a:gd name="adj" fmla="val 1024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十分な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換気</a:t>
              </a:r>
            </a:p>
          </p:txBody>
        </p:sp>
        <p:grpSp>
          <p:nvGrpSpPr>
            <p:cNvPr id="97" name="グループ化 96"/>
            <p:cNvGrpSpPr/>
            <p:nvPr/>
          </p:nvGrpSpPr>
          <p:grpSpPr>
            <a:xfrm>
              <a:off x="1686503" y="2100990"/>
              <a:ext cx="5171875" cy="1822006"/>
              <a:chOff x="1686503" y="6633774"/>
              <a:chExt cx="5171875" cy="1822006"/>
            </a:xfrm>
          </p:grpSpPr>
          <p:sp>
            <p:nvSpPr>
              <p:cNvPr id="98" name="角丸四角形 97"/>
              <p:cNvSpPr/>
              <p:nvPr/>
            </p:nvSpPr>
            <p:spPr>
              <a:xfrm>
                <a:off x="1686503" y="6633774"/>
                <a:ext cx="4985518" cy="1822006"/>
              </a:xfrm>
              <a:prstGeom prst="roundRect">
                <a:avLst>
                  <a:gd name="adj" fmla="val 869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99" name="正方形/長方形 98"/>
              <p:cNvSpPr/>
              <p:nvPr/>
            </p:nvSpPr>
            <p:spPr>
              <a:xfrm>
                <a:off x="1855334" y="7368117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" name="テキスト ボックス 99"/>
              <p:cNvSpPr txBox="1"/>
              <p:nvPr/>
            </p:nvSpPr>
            <p:spPr>
              <a:xfrm>
                <a:off x="2159721" y="6721972"/>
                <a:ext cx="4698657" cy="173380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以下の基準を確保する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・二酸化炭素濃度</a:t>
                </a:r>
                <a:r>
                  <a: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1,000ppm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以下かつ二酸化炭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素濃度計等で当該基準を遵守していることが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確認できる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・機械式換気設備による換気量が</a:t>
                </a:r>
                <a:r>
                  <a: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30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㎥</a:t>
                </a:r>
                <a:r>
                  <a: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/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時</a:t>
                </a:r>
                <a:r>
                  <a: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/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人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以上に設定されており、かつ、当該換気量が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実際に確保されている</a:t>
                </a:r>
                <a:endPara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（野外の場合は確認を要しない）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101" name="テキスト ボックス 100"/>
          <p:cNvSpPr txBox="1"/>
          <p:nvPr/>
        </p:nvSpPr>
        <p:spPr>
          <a:xfrm>
            <a:off x="1742257" y="2148416"/>
            <a:ext cx="50577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「発声がない」とは、イベント中の会話・発言、歓声等がない場合を指します。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映像に常時注目し、小声を出すことを含め、発声がマナー違反とされる映画上映と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同様の条件が担保される必要があります。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02" name="グループ化 101"/>
          <p:cNvGrpSpPr/>
          <p:nvPr/>
        </p:nvGrpSpPr>
        <p:grpSpPr>
          <a:xfrm>
            <a:off x="205305" y="6489624"/>
            <a:ext cx="6652695" cy="1447938"/>
            <a:chOff x="205683" y="2062928"/>
            <a:chExt cx="6652695" cy="1447938"/>
          </a:xfrm>
        </p:grpSpPr>
        <p:grpSp>
          <p:nvGrpSpPr>
            <p:cNvPr id="103" name="グループ化 102"/>
            <p:cNvGrpSpPr/>
            <p:nvPr/>
          </p:nvGrpSpPr>
          <p:grpSpPr>
            <a:xfrm>
              <a:off x="205683" y="2062928"/>
              <a:ext cx="6652695" cy="1426527"/>
              <a:chOff x="205683" y="2098144"/>
              <a:chExt cx="6652695" cy="1426527"/>
            </a:xfrm>
          </p:grpSpPr>
          <p:sp>
            <p:nvSpPr>
              <p:cNvPr id="109" name="角丸四角形 108"/>
              <p:cNvSpPr/>
              <p:nvPr/>
            </p:nvSpPr>
            <p:spPr>
              <a:xfrm>
                <a:off x="205683" y="2098144"/>
                <a:ext cx="1355488" cy="1426527"/>
              </a:xfrm>
              <a:prstGeom prst="roundRect">
                <a:avLst>
                  <a:gd name="adj" fmla="val 10241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追加的な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飲食対策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措置</a:t>
                </a:r>
              </a:p>
            </p:txBody>
          </p:sp>
          <p:grpSp>
            <p:nvGrpSpPr>
              <p:cNvPr id="115" name="グループ化 114"/>
              <p:cNvGrpSpPr/>
              <p:nvPr/>
            </p:nvGrpSpPr>
            <p:grpSpPr>
              <a:xfrm>
                <a:off x="1686503" y="2100991"/>
                <a:ext cx="5171875" cy="578008"/>
                <a:chOff x="1686503" y="6633775"/>
                <a:chExt cx="5171875" cy="578008"/>
              </a:xfrm>
            </p:grpSpPr>
            <p:sp>
              <p:nvSpPr>
                <p:cNvPr id="116" name="角丸四角形 115"/>
                <p:cNvSpPr/>
                <p:nvPr/>
              </p:nvSpPr>
              <p:spPr>
                <a:xfrm>
                  <a:off x="1686503" y="6633775"/>
                  <a:ext cx="4985518" cy="566434"/>
                </a:xfrm>
                <a:prstGeom prst="roundRect">
                  <a:avLst>
                    <a:gd name="adj" fmla="val 1713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350"/>
                </a:p>
              </p:txBody>
            </p:sp>
            <p:sp>
              <p:nvSpPr>
                <p:cNvPr id="117" name="正方形/長方形 116"/>
                <p:cNvSpPr/>
                <p:nvPr/>
              </p:nvSpPr>
              <p:spPr>
                <a:xfrm>
                  <a:off x="1855334" y="6770044"/>
                  <a:ext cx="288000" cy="274071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8" name="テキスト ボックス 117"/>
                <p:cNvSpPr txBox="1"/>
                <p:nvPr/>
              </p:nvSpPr>
              <p:spPr>
                <a:xfrm>
                  <a:off x="2159721" y="6698822"/>
                  <a:ext cx="4698657" cy="51296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発声が想定される場面（休憩時・催物前後）の</a:t>
                  </a:r>
                  <a:endPara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観客席等での飲食を禁止する</a:t>
                  </a:r>
                  <a:endPara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105" name="角丸四角形 104"/>
            <p:cNvSpPr/>
            <p:nvPr/>
          </p:nvSpPr>
          <p:spPr>
            <a:xfrm>
              <a:off x="1678208" y="2704947"/>
              <a:ext cx="4985518" cy="784509"/>
            </a:xfrm>
            <a:prstGeom prst="roundRect">
              <a:avLst>
                <a:gd name="adj" fmla="val 14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107" name="正方形/長方形 106"/>
            <p:cNvSpPr/>
            <p:nvPr/>
          </p:nvSpPr>
          <p:spPr>
            <a:xfrm>
              <a:off x="1847039" y="2941999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2151426" y="2792721"/>
              <a:ext cx="4698657" cy="71814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長時間の飲食が想定されうる場合には、マスク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を外す場面をなるべく短くするため、食事時間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短縮のための措置を講ずるよう努める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39" name="テキスト ボックス 38"/>
          <p:cNvSpPr txBox="1"/>
          <p:nvPr/>
        </p:nvSpPr>
        <p:spPr>
          <a:xfrm>
            <a:off x="1937201" y="8210529"/>
            <a:ext cx="4932619" cy="2975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チェックがつかない場合は、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６で事由をご記入ください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71198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グループ化 43"/>
          <p:cNvGrpSpPr/>
          <p:nvPr/>
        </p:nvGrpSpPr>
        <p:grpSpPr>
          <a:xfrm>
            <a:off x="87886" y="804872"/>
            <a:ext cx="6667438" cy="1505644"/>
            <a:chOff x="91502" y="1254624"/>
            <a:chExt cx="6667438" cy="1505644"/>
          </a:xfrm>
        </p:grpSpPr>
        <p:sp>
          <p:nvSpPr>
            <p:cNvPr id="45" name="ホームベース 44"/>
            <p:cNvSpPr/>
            <p:nvPr/>
          </p:nvSpPr>
          <p:spPr>
            <a:xfrm rot="5400000">
              <a:off x="672808" y="16486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124955" y="1254624"/>
              <a:ext cx="6608092" cy="122248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1130408" y="1308382"/>
              <a:ext cx="5541613" cy="108845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91502" y="1351693"/>
              <a:ext cx="1092355" cy="11233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野外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フェス等</a:t>
              </a:r>
              <a:endParaRPr kumimoji="1" lang="en-US" altLang="ja-JP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の場合</a:t>
              </a:r>
              <a:endPara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1141466" y="1490453"/>
              <a:ext cx="5617474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全国的・広域的なお祭り、花火大会、野外フェス等の場合には、「基本的な感染防止」に加え、下記の項目を満たすことが必要です。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50" name="正方形/長方形 49"/>
          <p:cNvSpPr/>
          <p:nvPr/>
        </p:nvSpPr>
        <p:spPr>
          <a:xfrm>
            <a:off x="121339" y="2310039"/>
            <a:ext cx="6608092" cy="290896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51" name="グループ化 50"/>
          <p:cNvGrpSpPr/>
          <p:nvPr/>
        </p:nvGrpSpPr>
        <p:grpSpPr>
          <a:xfrm>
            <a:off x="202067" y="2408612"/>
            <a:ext cx="6652695" cy="1642863"/>
            <a:chOff x="205683" y="2062928"/>
            <a:chExt cx="6652695" cy="1642863"/>
          </a:xfrm>
        </p:grpSpPr>
        <p:grpSp>
          <p:nvGrpSpPr>
            <p:cNvPr id="52" name="グループ化 51"/>
            <p:cNvGrpSpPr/>
            <p:nvPr/>
          </p:nvGrpSpPr>
          <p:grpSpPr>
            <a:xfrm>
              <a:off x="205683" y="2062928"/>
              <a:ext cx="6652695" cy="1642863"/>
              <a:chOff x="205683" y="2098144"/>
              <a:chExt cx="6652695" cy="1642863"/>
            </a:xfrm>
          </p:grpSpPr>
          <p:sp>
            <p:nvSpPr>
              <p:cNvPr id="59" name="角丸四角形 58"/>
              <p:cNvSpPr/>
              <p:nvPr/>
            </p:nvSpPr>
            <p:spPr>
              <a:xfrm>
                <a:off x="205683" y="2098144"/>
                <a:ext cx="1355488" cy="1642863"/>
              </a:xfrm>
              <a:prstGeom prst="roundRect">
                <a:avLst>
                  <a:gd name="adj" fmla="val 10241"/>
                </a:avLst>
              </a:prstGeom>
              <a:solidFill>
                <a:srgbClr val="FDF3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追加的な</a:t>
                </a:r>
                <a:endParaRPr kumimoji="1" lang="en-US" altLang="ja-JP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16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身体的距離の確保措置</a:t>
                </a:r>
                <a:endPara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60" name="グループ化 59"/>
              <p:cNvGrpSpPr/>
              <p:nvPr/>
            </p:nvGrpSpPr>
            <p:grpSpPr>
              <a:xfrm>
                <a:off x="1686503" y="2100991"/>
                <a:ext cx="5171875" cy="578008"/>
                <a:chOff x="1686503" y="6633775"/>
                <a:chExt cx="5171875" cy="578008"/>
              </a:xfrm>
            </p:grpSpPr>
            <p:sp>
              <p:nvSpPr>
                <p:cNvPr id="61" name="角丸四角形 60"/>
                <p:cNvSpPr/>
                <p:nvPr/>
              </p:nvSpPr>
              <p:spPr>
                <a:xfrm>
                  <a:off x="1686503" y="6633775"/>
                  <a:ext cx="4985518" cy="566434"/>
                </a:xfrm>
                <a:prstGeom prst="roundRect">
                  <a:avLst>
                    <a:gd name="adj" fmla="val 17131"/>
                  </a:avLst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kumimoji="1" lang="ja-JP" altLang="en-US" sz="1350"/>
                </a:p>
              </p:txBody>
            </p:sp>
            <p:sp>
              <p:nvSpPr>
                <p:cNvPr id="62" name="正方形/長方形 61"/>
                <p:cNvSpPr/>
                <p:nvPr/>
              </p:nvSpPr>
              <p:spPr>
                <a:xfrm>
                  <a:off x="1855334" y="6770044"/>
                  <a:ext cx="288000" cy="274071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" name="テキスト ボックス 62"/>
                <p:cNvSpPr txBox="1"/>
                <p:nvPr/>
              </p:nvSpPr>
              <p:spPr>
                <a:xfrm>
                  <a:off x="2159721" y="6698822"/>
                  <a:ext cx="4698657" cy="51296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誘導員の配置等により、移動時の適切な身体的</a:t>
                  </a:r>
                  <a:endParaRPr kumimoji="1" lang="en-US" altLang="ja-JP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  <a:p>
                  <a:pPr>
                    <a:lnSpc>
                      <a:spcPts val="1600"/>
                    </a:lnSpc>
                  </a:pPr>
                  <a:r>
                    <a:rPr kumimoji="1" lang="ja-JP" altLang="en-US" sz="1600" b="1" dirty="0" smtClean="0"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距離を確保する</a:t>
                  </a:r>
                  <a:endParaRPr kumimoji="1" lang="ja-JP" altLang="en-US" sz="16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</p:grpSp>
        <p:sp>
          <p:nvSpPr>
            <p:cNvPr id="56" name="角丸四角形 55"/>
            <p:cNvSpPr/>
            <p:nvPr/>
          </p:nvSpPr>
          <p:spPr>
            <a:xfrm>
              <a:off x="1678208" y="2704947"/>
              <a:ext cx="4985518" cy="1000844"/>
            </a:xfrm>
            <a:prstGeom prst="roundRect">
              <a:avLst>
                <a:gd name="adj" fmla="val 1415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1847039" y="3042358"/>
              <a:ext cx="288000" cy="274071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2151426" y="2792721"/>
              <a:ext cx="4698657" cy="91307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・催物中の区画あたりの人数制限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ビニールシート等を用いた適切な対人距離の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確保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等を行う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06" name="グループ化 105"/>
          <p:cNvGrpSpPr/>
          <p:nvPr/>
        </p:nvGrpSpPr>
        <p:grpSpPr>
          <a:xfrm>
            <a:off x="205305" y="4189920"/>
            <a:ext cx="6652695" cy="928727"/>
            <a:chOff x="205683" y="2098144"/>
            <a:chExt cx="6652695" cy="928727"/>
          </a:xfrm>
        </p:grpSpPr>
        <p:sp>
          <p:nvSpPr>
            <p:cNvPr id="110" name="角丸四角形 109"/>
            <p:cNvSpPr/>
            <p:nvPr/>
          </p:nvSpPr>
          <p:spPr>
            <a:xfrm>
              <a:off x="205683" y="2098144"/>
              <a:ext cx="1355488" cy="928727"/>
            </a:xfrm>
            <a:prstGeom prst="roundRect">
              <a:avLst>
                <a:gd name="adj" fmla="val 1024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追加的な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密集の回避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措置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grpSp>
          <p:nvGrpSpPr>
            <p:cNvPr id="111" name="グループ化 110"/>
            <p:cNvGrpSpPr/>
            <p:nvPr/>
          </p:nvGrpSpPr>
          <p:grpSpPr>
            <a:xfrm>
              <a:off x="1686503" y="2100991"/>
              <a:ext cx="5171875" cy="925880"/>
              <a:chOff x="1686503" y="6633775"/>
              <a:chExt cx="5171875" cy="925880"/>
            </a:xfrm>
          </p:grpSpPr>
          <p:sp>
            <p:nvSpPr>
              <p:cNvPr id="112" name="角丸四角形 111"/>
              <p:cNvSpPr/>
              <p:nvPr/>
            </p:nvSpPr>
            <p:spPr>
              <a:xfrm>
                <a:off x="1686503" y="6633775"/>
                <a:ext cx="4985518" cy="925880"/>
              </a:xfrm>
              <a:prstGeom prst="roundRect">
                <a:avLst>
                  <a:gd name="adj" fmla="val 1713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1350"/>
              </a:p>
            </p:txBody>
          </p:sp>
          <p:sp>
            <p:nvSpPr>
              <p:cNvPr id="113" name="正方形/長方形 112"/>
              <p:cNvSpPr/>
              <p:nvPr/>
            </p:nvSpPr>
            <p:spPr>
              <a:xfrm>
                <a:off x="1855334" y="6921347"/>
                <a:ext cx="288000" cy="274071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4" name="テキスト ボックス 113"/>
              <p:cNvSpPr txBox="1"/>
              <p:nvPr/>
            </p:nvSpPr>
            <p:spPr>
              <a:xfrm>
                <a:off x="2159721" y="6940532"/>
                <a:ext cx="4698657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kumimoji="1" lang="ja-JP" altLang="en-US" sz="16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混雑状況のモニタリング・発信等を行う</a:t>
                </a:r>
                <a:endPara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27" name="テキスト ボックス 26"/>
          <p:cNvSpPr txBox="1"/>
          <p:nvPr/>
        </p:nvSpPr>
        <p:spPr>
          <a:xfrm>
            <a:off x="1937201" y="2032759"/>
            <a:ext cx="4932619" cy="2975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ts val="1600"/>
              </a:lnSpc>
            </a:pP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チェックがつかない場合は、</a:t>
            </a: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６で事由をご記入ください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83662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テキスト ボックス 103"/>
          <p:cNvSpPr txBox="1"/>
          <p:nvPr/>
        </p:nvSpPr>
        <p:spPr>
          <a:xfrm>
            <a:off x="438973" y="107169"/>
            <a:ext cx="598005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感染防止策チェックリスト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217310" y="535258"/>
            <a:ext cx="4423381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グループ化 43"/>
          <p:cNvGrpSpPr/>
          <p:nvPr/>
        </p:nvGrpSpPr>
        <p:grpSpPr>
          <a:xfrm>
            <a:off x="87886" y="801582"/>
            <a:ext cx="6667438" cy="1508934"/>
            <a:chOff x="91502" y="1251334"/>
            <a:chExt cx="6667438" cy="1508934"/>
          </a:xfrm>
        </p:grpSpPr>
        <p:sp>
          <p:nvSpPr>
            <p:cNvPr id="45" name="ホームベース 44"/>
            <p:cNvSpPr/>
            <p:nvPr/>
          </p:nvSpPr>
          <p:spPr>
            <a:xfrm rot="5400000">
              <a:off x="672808" y="1648662"/>
              <a:ext cx="563753" cy="16594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124955" y="1254624"/>
              <a:ext cx="6608092" cy="122248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1130408" y="1308382"/>
              <a:ext cx="5541613" cy="108845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91502" y="1251334"/>
              <a:ext cx="1092355" cy="136960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u="sng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u="sng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６</a:t>
              </a:r>
              <a:endParaRPr kumimoji="1" lang="en-US" altLang="ja-JP" sz="1600" b="1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3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チェック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項目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満</a:t>
              </a:r>
              <a:r>
                <a:rPr kumimoji="1" lang="ja-JP" altLang="en-US" sz="1600" b="1" dirty="0" err="1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たさな</a:t>
              </a:r>
              <a:endPara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sz="1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い場合</a:t>
              </a:r>
              <a:endParaRPr kumimoji="1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1141466" y="1345488"/>
              <a:ext cx="5617474" cy="10772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STEP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２～５の各チェック項目を満たさない場合には、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下記</a:t>
              </a: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に、当該項目を満たさなくても感染防止対策上、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問題がないと考えられる事由をご記入ください。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例）屋外のため、換気は不要と考える</a:t>
              </a:r>
              <a:endPara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50" name="正方形/長方形 49"/>
          <p:cNvSpPr/>
          <p:nvPr/>
        </p:nvSpPr>
        <p:spPr>
          <a:xfrm>
            <a:off x="121339" y="2310039"/>
            <a:ext cx="6608092" cy="729050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/>
          </a:p>
        </p:txBody>
      </p:sp>
      <p:grpSp>
        <p:nvGrpSpPr>
          <p:cNvPr id="106" name="グループ化 105"/>
          <p:cNvGrpSpPr/>
          <p:nvPr/>
        </p:nvGrpSpPr>
        <p:grpSpPr>
          <a:xfrm>
            <a:off x="205305" y="2504888"/>
            <a:ext cx="6422349" cy="6867381"/>
            <a:chOff x="205683" y="2098144"/>
            <a:chExt cx="6422349" cy="928727"/>
          </a:xfrm>
        </p:grpSpPr>
        <p:sp>
          <p:nvSpPr>
            <p:cNvPr id="110" name="角丸四角形 109"/>
            <p:cNvSpPr/>
            <p:nvPr/>
          </p:nvSpPr>
          <p:spPr>
            <a:xfrm>
              <a:off x="205683" y="2098144"/>
              <a:ext cx="1355488" cy="928727"/>
            </a:xfrm>
            <a:prstGeom prst="roundRect">
              <a:avLst>
                <a:gd name="adj" fmla="val 10241"/>
              </a:avLst>
            </a:prstGeom>
            <a:solidFill>
              <a:srgbClr val="FDF3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項目を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満たさない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場合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でも、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対策上、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問題</a:t>
              </a:r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がない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と考える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事由</a:t>
              </a:r>
              <a:endPara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2" name="角丸四角形 111"/>
            <p:cNvSpPr/>
            <p:nvPr/>
          </p:nvSpPr>
          <p:spPr>
            <a:xfrm>
              <a:off x="1642514" y="2100991"/>
              <a:ext cx="4985518" cy="925880"/>
            </a:xfrm>
            <a:prstGeom prst="roundRect">
              <a:avLst>
                <a:gd name="adj" fmla="val 326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350"/>
            </a:p>
          </p:txBody>
        </p:sp>
      </p:grpSp>
      <p:sp>
        <p:nvSpPr>
          <p:cNvPr id="27" name="テキスト ボックス 26"/>
          <p:cNvSpPr txBox="1"/>
          <p:nvPr/>
        </p:nvSpPr>
        <p:spPr>
          <a:xfrm>
            <a:off x="6601187" y="9654947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61126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1528</TotalTime>
  <Words>1817</Words>
  <Application>Microsoft Office PowerPoint</Application>
  <PresentationFormat>A4 210 x 297 mm</PresentationFormat>
  <Paragraphs>283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sg12780のC20-1151</dc:creator>
  <cp:lastModifiedBy>のC20-1151</cp:lastModifiedBy>
  <cp:revision>442</cp:revision>
  <cp:lastPrinted>2022-06-20T07:22:21Z</cp:lastPrinted>
  <dcterms:created xsi:type="dcterms:W3CDTF">2021-06-21T06:44:25Z</dcterms:created>
  <dcterms:modified xsi:type="dcterms:W3CDTF">2022-10-02T02:32:57Z</dcterms:modified>
</cp:coreProperties>
</file>