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96548" autoAdjust="0"/>
  </p:normalViewPr>
  <p:slideViewPr>
    <p:cSldViewPr snapToGrid="0">
      <p:cViewPr>
        <p:scale>
          <a:sx n="100" d="100"/>
          <a:sy n="100" d="100"/>
        </p:scale>
        <p:origin x="1939"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619"/>
          </a:xfrm>
          <a:prstGeom prst="rect">
            <a:avLst/>
          </a:prstGeom>
        </p:spPr>
        <p:txBody>
          <a:bodyPr vert="horz" lIns="91470" tIns="45735" rIns="91470" bIns="457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619"/>
          </a:xfrm>
          <a:prstGeom prst="rect">
            <a:avLst/>
          </a:prstGeom>
        </p:spPr>
        <p:txBody>
          <a:bodyPr vert="horz" lIns="91470" tIns="45735" rIns="91470" bIns="45735" rtlCol="0"/>
          <a:lstStyle>
            <a:lvl1pPr algn="r">
              <a:defRPr sz="1200"/>
            </a:lvl1pPr>
          </a:lstStyle>
          <a:p>
            <a:fld id="{4A15B2C2-C2E8-443C-8BCD-D41CAE0ED780}" type="datetimeFigureOut">
              <a:rPr kumimoji="1" lang="ja-JP" altLang="en-US" smtClean="0"/>
              <a:t>2022/11/2</a:t>
            </a:fld>
            <a:endParaRPr kumimoji="1" lang="ja-JP" altLang="en-US"/>
          </a:p>
        </p:txBody>
      </p:sp>
      <p:sp>
        <p:nvSpPr>
          <p:cNvPr id="4" name="スライド イメージ プレースホルダー 3"/>
          <p:cNvSpPr>
            <a:spLocks noGrp="1" noRot="1" noChangeAspect="1"/>
          </p:cNvSpPr>
          <p:nvPr>
            <p:ph type="sldImg" idx="2"/>
          </p:nvPr>
        </p:nvSpPr>
        <p:spPr>
          <a:xfrm>
            <a:off x="2216150" y="1235075"/>
            <a:ext cx="2303463" cy="3330575"/>
          </a:xfrm>
          <a:prstGeom prst="rect">
            <a:avLst/>
          </a:prstGeom>
          <a:noFill/>
          <a:ln w="12700">
            <a:solidFill>
              <a:prstClr val="black"/>
            </a:solidFill>
          </a:ln>
        </p:spPr>
        <p:txBody>
          <a:bodyPr vert="horz" lIns="91470" tIns="45735" rIns="91470" bIns="45735" rtlCol="0" anchor="ctr"/>
          <a:lstStyle/>
          <a:p>
            <a:endParaRPr lang="ja-JP" altLang="en-US"/>
          </a:p>
        </p:txBody>
      </p:sp>
      <p:sp>
        <p:nvSpPr>
          <p:cNvPr id="5" name="ノート プレースホルダー 4"/>
          <p:cNvSpPr>
            <a:spLocks noGrp="1"/>
          </p:cNvSpPr>
          <p:nvPr>
            <p:ph type="body" sz="quarter" idx="3"/>
          </p:nvPr>
        </p:nvSpPr>
        <p:spPr>
          <a:xfrm>
            <a:off x="673101" y="4751270"/>
            <a:ext cx="5389563" cy="3887112"/>
          </a:xfrm>
          <a:prstGeom prst="rect">
            <a:avLst/>
          </a:prstGeom>
        </p:spPr>
        <p:txBody>
          <a:bodyPr vert="horz" lIns="91470" tIns="45735" rIns="91470" bIns="4573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7044"/>
            <a:ext cx="2919413" cy="495619"/>
          </a:xfrm>
          <a:prstGeom prst="rect">
            <a:avLst/>
          </a:prstGeom>
        </p:spPr>
        <p:txBody>
          <a:bodyPr vert="horz" lIns="91470" tIns="45735" rIns="91470" bIns="457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044"/>
            <a:ext cx="2919412" cy="495619"/>
          </a:xfrm>
          <a:prstGeom prst="rect">
            <a:avLst/>
          </a:prstGeom>
        </p:spPr>
        <p:txBody>
          <a:bodyPr vert="horz" lIns="91470" tIns="45735" rIns="91470" bIns="45735"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setouchi-artfest.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smtClean="0">
                <a:latin typeface="メイリオ" panose="020B0604030504040204" pitchFamily="50" charset="-128"/>
                <a:ea typeface="メイリオ" panose="020B0604030504040204" pitchFamily="50" charset="-128"/>
              </a:rPr>
              <a:t>（</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）大声の定義を「観客等が</a:t>
            </a:r>
            <a:r>
              <a:rPr kumimoji="1" lang="ja-JP" altLang="en-US" sz="1050" b="1" dirty="0">
                <a:latin typeface="メイリオ" panose="020B0604030504040204" pitchFamily="50" charset="-128"/>
                <a:ea typeface="メイリオ" panose="020B0604030504040204" pitchFamily="50" charset="-128"/>
              </a:rPr>
              <a:t>、通常より</a:t>
            </a:r>
            <a:r>
              <a:rPr kumimoji="1" lang="ja-JP" altLang="en-US" sz="1050" b="1" dirty="0" smtClean="0">
                <a:latin typeface="メイリオ" panose="020B0604030504040204" pitchFamily="50" charset="-128"/>
                <a:ea typeface="メイリオ" panose="020B0604030504040204" pitchFamily="50" charset="-128"/>
              </a:rPr>
              <a:t>も大きな</a:t>
            </a:r>
            <a:r>
              <a:rPr kumimoji="1" lang="ja-JP" altLang="en-US" sz="1050" b="1" dirty="0">
                <a:latin typeface="メイリオ" panose="020B0604030504040204" pitchFamily="50" charset="-128"/>
                <a:ea typeface="メイリオ" panose="020B0604030504040204" pitchFamily="50" charset="-128"/>
              </a:rPr>
              <a:t>声量で、反復・継続的に声を</a:t>
            </a:r>
            <a:r>
              <a:rPr kumimoji="1" lang="ja-JP" altLang="en-US" sz="105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a:t>
            </a:r>
            <a:r>
              <a:rPr kumimoji="1" lang="ja-JP" altLang="en-US" sz="1050" b="1" dirty="0" smtClean="0">
                <a:latin typeface="メイリオ" panose="020B0604030504040204" pitchFamily="50" charset="-128"/>
                <a:ea typeface="メイリオ" panose="020B0604030504040204" pitchFamily="50" charset="-128"/>
              </a:rPr>
              <a:t>、⑤を</a:t>
            </a:r>
            <a:r>
              <a:rPr kumimoji="1" lang="ja-JP" altLang="en-US" sz="1050" b="1" dirty="0">
                <a:latin typeface="メイリオ" panose="020B0604030504040204" pitchFamily="50" charset="-128"/>
                <a:ea typeface="メイリオ" panose="020B0604030504040204" pitchFamily="50" charset="-128"/>
              </a:rPr>
              <a:t>選択した場合は、「大声あり」と「大声なし」の</a:t>
            </a:r>
            <a:r>
              <a:rPr kumimoji="1" lang="ja-JP" altLang="en-US" sz="1050" b="1" dirty="0" smtClean="0">
                <a:latin typeface="メイリオ" panose="020B0604030504040204" pitchFamily="50" charset="-128"/>
                <a:ea typeface="メイリオ" panose="020B0604030504040204" pitchFamily="50" charset="-128"/>
              </a:rPr>
              <a:t>エリアの区分</a:t>
            </a:r>
            <a:r>
              <a:rPr kumimoji="1" lang="ja-JP" altLang="en-US" sz="1050" b="1" dirty="0">
                <a:latin typeface="メイリオ" panose="020B0604030504040204" pitchFamily="50" charset="-128"/>
                <a:ea typeface="メイリオ" panose="020B0604030504040204" pitchFamily="50" charset="-128"/>
              </a:rPr>
              <a:t>ごとの</a:t>
            </a:r>
            <a:r>
              <a:rPr kumimoji="1" lang="ja-JP" altLang="en-US" sz="1050" b="1" dirty="0" smtClean="0">
                <a:latin typeface="メイリオ" panose="020B0604030504040204" pitchFamily="50" charset="-128"/>
                <a:ea typeface="メイリオ" panose="020B0604030504040204" pitchFamily="50" charset="-128"/>
              </a:rPr>
              <a:t>収容定員・参加</a:t>
            </a:r>
            <a:r>
              <a:rPr kumimoji="1" lang="ja-JP" altLang="en-US" sz="1050" b="1" dirty="0">
                <a:latin typeface="メイリオ" panose="020B0604030504040204" pitchFamily="50" charset="-128"/>
                <a:ea typeface="メイリオ" panose="020B0604030504040204" pitchFamily="50" charset="-128"/>
              </a:rPr>
              <a:t>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1829620963"/>
              </p:ext>
            </p:extLst>
          </p:nvPr>
        </p:nvGraphicFramePr>
        <p:xfrm>
          <a:off x="161181" y="769300"/>
          <a:ext cx="6589011" cy="7883887"/>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466985">
                <a:tc>
                  <a:txBody>
                    <a:bodyPr/>
                    <a:lstStyle/>
                    <a:p>
                      <a:pPr algn="ctr"/>
                      <a:r>
                        <a:rPr kumimoji="1" lang="ja-JP" altLang="en-US" sz="20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20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2000" b="1" dirty="0">
                        <a:solidFill>
                          <a:schemeClr val="bg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smtClean="0">
                          <a:latin typeface="メイリオ" panose="020B0604030504040204" pitchFamily="50" charset="-128"/>
                          <a:ea typeface="メイリオ" panose="020B0604030504040204" pitchFamily="50" charset="-128"/>
                        </a:rPr>
                        <a:t>イベント名</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a:latin typeface="メイリオ" panose="020B0604030504040204" pitchFamily="50" charset="-128"/>
                          <a:ea typeface="メイリオ" panose="020B0604030504040204" pitchFamily="50" charset="-128"/>
                        </a:rPr>
                        <a:t>身体</a:t>
                      </a:r>
                      <a:r>
                        <a:rPr kumimoji="1" lang="ja-JP" altLang="en-US" dirty="0" smtClean="0">
                          <a:latin typeface="メイリオ" panose="020B0604030504040204" pitchFamily="50" charset="-128"/>
                          <a:ea typeface="メイリオ" panose="020B0604030504040204" pitchFamily="50" charset="-128"/>
                        </a:rPr>
                        <a:t>と物体を超えて</a:t>
                      </a:r>
                      <a:endParaRPr kumimoji="1" lang="en-US" altLang="ja-JP" dirty="0" smtClean="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345163">
                <a:tc>
                  <a:txBody>
                    <a:bodyPr/>
                    <a:lstStyle/>
                    <a:p>
                      <a:pPr algn="ctr"/>
                      <a:r>
                        <a:rPr kumimoji="1" lang="ja-JP" altLang="en-US" sz="1400" b="1" dirty="0" smtClean="0">
                          <a:latin typeface="メイリオ" panose="020B0604030504040204" pitchFamily="50" charset="-128"/>
                          <a:ea typeface="メイリオ" panose="020B0604030504040204" pitchFamily="50" charset="-128"/>
                        </a:rPr>
                        <a:t>出演者・</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チーム等</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ネオン・ダンス</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324859">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開催日時</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ja-JP" altLang="en-US" sz="1400" b="1" dirty="0" smtClean="0">
                          <a:latin typeface="メイリオ" panose="020B0604030504040204" pitchFamily="50" charset="-128"/>
                          <a:ea typeface="メイリオ" panose="020B0604030504040204" pitchFamily="50" charset="-128"/>
                        </a:rPr>
                        <a:t>令和４年１１月３日～５日</a:t>
                      </a:r>
                      <a:r>
                        <a:rPr kumimoji="1" lang="ja-JP" altLang="en-US" sz="1400" b="1" dirty="0" smtClean="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１７時００分</a:t>
                      </a:r>
                      <a:r>
                        <a:rPr kumimoji="1" lang="ja-JP" altLang="en-US" sz="1400" b="1" dirty="0" smtClean="0">
                          <a:latin typeface="メイリオ" panose="020B0604030504040204" pitchFamily="50" charset="-128"/>
                          <a:ea typeface="メイリオ" panose="020B0604030504040204" pitchFamily="50" charset="-128"/>
                        </a:rPr>
                        <a:t>　～　　時　　分</a:t>
                      </a:r>
                      <a:endParaRPr kumimoji="1" lang="en-US" altLang="ja-JP" sz="1400" b="1" dirty="0" smtClean="0">
                        <a:latin typeface="メイリオ" panose="020B0604030504040204" pitchFamily="50" charset="-128"/>
                        <a:ea typeface="メイリオ" panose="020B0604030504040204" pitchFamily="50" charset="-128"/>
                      </a:endParaRPr>
                    </a:p>
                    <a:p>
                      <a:pPr algn="l"/>
                      <a:r>
                        <a:rPr kumimoji="1" lang="ja-JP" altLang="en-US" sz="1200" dirty="0" smtClean="0">
                          <a:latin typeface="メイリオ" panose="020B0604030504040204" pitchFamily="50" charset="-128"/>
                          <a:ea typeface="メイリオ" panose="020B0604030504040204" pitchFamily="50" charset="-128"/>
                        </a:rPr>
                        <a:t>（複数回開催の場合 → 別途、開催する日時の一覧ご提出ください。）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開催会場</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旧吉田酒造場</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会場所在地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仲多度郡多度津町本通一丁目４番３５号</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瀬戸内国際芸術祭実行委員会</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smtClean="0">
                          <a:latin typeface="メイリオ" panose="020B0604030504040204" pitchFamily="50" charset="-128"/>
                          <a:ea typeface="メイリオ" panose="020B0604030504040204" pitchFamily="50" charset="-128"/>
                        </a:rPr>
                        <a:t>主催者所在地</a:t>
                      </a:r>
                      <a:endParaRPr kumimoji="1" lang="ja-JP" altLang="en-US" sz="12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高松市サンポート１－１</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連絡先</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（電話番号</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087-813-0853</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smtClean="0">
                          <a:latin typeface="メイリオ" panose="020B0604030504040204" pitchFamily="50" charset="-128"/>
                          <a:ea typeface="メイリオ" panose="020B0604030504040204" pitchFamily="50" charset="-128"/>
                        </a:rPr>
                        <a:t>（メールアドレス</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hlinkClick r:id="rId2"/>
                        </a:rPr>
                        <a:t>info@setouchi-artfest.jp</a:t>
                      </a:r>
                      <a:r>
                        <a:rPr kumimoji="1" lang="en-US" altLang="ja-JP" dirty="0" smtClean="0">
                          <a:latin typeface="メイリオ" panose="020B0604030504040204" pitchFamily="50" charset="-128"/>
                          <a:ea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203037">
                <a:tc rowSpan="6">
                  <a:txBody>
                    <a:bodyPr/>
                    <a:lstStyle/>
                    <a:p>
                      <a:pPr algn="ctr"/>
                      <a:r>
                        <a:rPr kumimoji="1" lang="ja-JP" altLang="en-US" sz="1400" b="1" dirty="0" smtClean="0">
                          <a:latin typeface="メイリオ" panose="020B0604030504040204" pitchFamily="50" charset="-128"/>
                          <a:ea typeface="メイリオ" panose="020B0604030504040204" pitchFamily="50" charset="-128"/>
                        </a:rPr>
                        <a:t>収容率</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（上限）</a:t>
                      </a:r>
                      <a:endParaRPr kumimoji="1" lang="en-US" altLang="ja-JP" sz="1400" b="1" dirty="0" smtClean="0">
                        <a:latin typeface="メイリオ" panose="020B0604030504040204" pitchFamily="50" charset="-128"/>
                        <a:ea typeface="メイリオ" panose="020B0604030504040204" pitchFamily="50" charset="-128"/>
                      </a:endParaRPr>
                    </a:p>
                    <a:p>
                      <a:pPr algn="ctr"/>
                      <a:endParaRPr kumimoji="1" lang="en-US" altLang="ja-JP" sz="1400" b="0" dirty="0" smtClean="0">
                        <a:latin typeface="メイリオ" panose="020B0604030504040204" pitchFamily="50" charset="-128"/>
                        <a:ea typeface="メイリオ" panose="020B0604030504040204" pitchFamily="50" charset="-128"/>
                      </a:endParaRPr>
                    </a:p>
                    <a:p>
                      <a:pPr algn="ctr"/>
                      <a:r>
                        <a:rPr kumimoji="1" lang="ja-JP" altLang="en-US" sz="1400" b="0" dirty="0" smtClean="0">
                          <a:latin typeface="メイリオ" panose="020B0604030504040204" pitchFamily="50" charset="-128"/>
                          <a:ea typeface="メイリオ" panose="020B0604030504040204" pitchFamily="50" charset="-128"/>
                        </a:rPr>
                        <a:t>いずれかを選択</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大声なしで開催</a:t>
                      </a:r>
                      <a:endParaRPr kumimoji="1" lang="en-US" altLang="ja-JP" sz="1400" b="1"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①収容定員あり</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smtClean="0">
                          <a:latin typeface="メイリオ" panose="020B0604030504040204" pitchFamily="50" charset="-128"/>
                          <a:ea typeface="メイリオ" panose="020B0604030504040204" pitchFamily="50" charset="-128"/>
                        </a:rPr>
                        <a:t>100</a:t>
                      </a:r>
                      <a:r>
                        <a:rPr kumimoji="1" lang="ja-JP" altLang="en-US" sz="1400" b="0" dirty="0" smtClean="0">
                          <a:latin typeface="メイリオ" panose="020B0604030504040204" pitchFamily="50" charset="-128"/>
                          <a:ea typeface="メイリオ" panose="020B0604030504040204" pitchFamily="50" charset="-128"/>
                        </a:rPr>
                        <a:t>％</a:t>
                      </a:r>
                      <a:endParaRPr kumimoji="1" lang="en-US" altLang="ja-JP" sz="1400" b="0"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②収容定員</a:t>
                      </a:r>
                      <a:r>
                        <a:rPr kumimoji="1" lang="ja-JP" altLang="en-US" sz="1400" b="1" dirty="0" smtClean="0">
                          <a:latin typeface="メイリオ" panose="020B0604030504040204" pitchFamily="50" charset="-128"/>
                          <a:ea typeface="メイリオ" panose="020B0604030504040204" pitchFamily="50" charset="-128"/>
                        </a:rPr>
                        <a:t>なし</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メイリオ" panose="020B0604030504040204" pitchFamily="50" charset="-128"/>
                          <a:ea typeface="メイリオ" panose="020B0604030504040204" pitchFamily="50" charset="-128"/>
                        </a:rPr>
                        <a:t>人と人とが触れ合わない程度の間隔</a:t>
                      </a:r>
                      <a:endParaRPr kumimoji="1" lang="ja-JP" altLang="en-US" sz="1100" b="0"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203037">
                <a:tc vMerge="1">
                  <a:txBody>
                    <a:bodyPr/>
                    <a:lstStyle/>
                    <a:p>
                      <a:endParaRPr kumimoji="1" lang="ja-JP" altLang="en-US"/>
                    </a:p>
                  </a:txBody>
                  <a:tcPr/>
                </a:tc>
                <a:tc gridSpan="2">
                  <a:txBody>
                    <a:bodyPr/>
                    <a:lstStyle/>
                    <a:p>
                      <a:pPr algn="ctr"/>
                      <a:r>
                        <a:rPr kumimoji="1" lang="ja-JP" altLang="en-US" sz="1400" b="1" dirty="0" smtClean="0">
                          <a:latin typeface="メイリオ" panose="020B0604030504040204" pitchFamily="50" charset="-128"/>
                          <a:ea typeface="メイリオ" panose="020B0604030504040204" pitchFamily="50" charset="-128"/>
                        </a:rPr>
                        <a:t>大声ありで開催</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480521">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③収容定員あり</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en-US" altLang="ja-JP" sz="1400" b="0" dirty="0" smtClean="0">
                          <a:latin typeface="メイリオ" panose="020B0604030504040204" pitchFamily="50" charset="-128"/>
                          <a:ea typeface="メイリオ" panose="020B0604030504040204" pitchFamily="50" charset="-128"/>
                        </a:rPr>
                        <a:t>50</a:t>
                      </a:r>
                      <a:r>
                        <a:rPr kumimoji="1" lang="ja-JP" altLang="en-US" sz="1400" b="0" dirty="0" smtClean="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197961">
                <a:tc vMerge="1">
                  <a:txBody>
                    <a:bodyPr/>
                    <a:lstStyle/>
                    <a:p>
                      <a:endParaRPr kumimoji="1" lang="ja-JP" altLang="en-US"/>
                    </a:p>
                  </a:txBody>
                  <a:tcPr/>
                </a:tc>
                <a:tc gridSpan="2">
                  <a:txBody>
                    <a:bodyPr/>
                    <a:lstStyle/>
                    <a:p>
                      <a:pPr algn="ctr"/>
                      <a:r>
                        <a:rPr kumimoji="1" lang="ja-JP" altLang="ja-JP" sz="1350" b="1" kern="1200" dirty="0" smtClean="0">
                          <a:solidFill>
                            <a:schemeClr val="tx1"/>
                          </a:solidFill>
                          <a:effectLst/>
                          <a:latin typeface="+mn-lt"/>
                          <a:ea typeface="+mn-ea"/>
                          <a:cs typeface="+mn-cs"/>
                        </a:rPr>
                        <a:t>「大声あり」</a:t>
                      </a:r>
                      <a:r>
                        <a:rPr kumimoji="1" lang="ja-JP" altLang="en-US" sz="1350" b="1" kern="1200" dirty="0" smtClean="0">
                          <a:solidFill>
                            <a:schemeClr val="tx1"/>
                          </a:solidFill>
                          <a:effectLst/>
                          <a:latin typeface="+mn-lt"/>
                          <a:ea typeface="+mn-ea"/>
                          <a:cs typeface="+mn-cs"/>
                        </a:rPr>
                        <a:t>、</a:t>
                      </a:r>
                      <a:r>
                        <a:rPr kumimoji="1" lang="ja-JP" altLang="ja-JP" sz="1350" b="1" kern="1200" dirty="0" smtClean="0">
                          <a:solidFill>
                            <a:schemeClr val="tx1"/>
                          </a:solidFill>
                          <a:effectLst/>
                          <a:latin typeface="+mn-lt"/>
                          <a:ea typeface="+mn-ea"/>
                          <a:cs typeface="+mn-cs"/>
                        </a:rPr>
                        <a:t>「大声なし」</a:t>
                      </a:r>
                      <a:r>
                        <a:rPr kumimoji="1" lang="ja-JP" altLang="en-US" sz="1350" b="1" kern="1200" dirty="0" smtClean="0">
                          <a:solidFill>
                            <a:schemeClr val="tx1"/>
                          </a:solidFill>
                          <a:effectLst/>
                          <a:latin typeface="+mn-lt"/>
                          <a:ea typeface="+mn-ea"/>
                          <a:cs typeface="+mn-cs"/>
                        </a:rPr>
                        <a:t>の</a:t>
                      </a:r>
                      <a:r>
                        <a:rPr kumimoji="1" lang="ja-JP" altLang="ja-JP" sz="1350" b="1" kern="1200" dirty="0" smtClean="0">
                          <a:solidFill>
                            <a:schemeClr val="tx1"/>
                          </a:solidFill>
                          <a:effectLst/>
                          <a:latin typeface="+mn-lt"/>
                          <a:ea typeface="+mn-ea"/>
                          <a:cs typeface="+mn-cs"/>
                        </a:rPr>
                        <a:t>エリアを</a:t>
                      </a:r>
                      <a:r>
                        <a:rPr kumimoji="1" lang="ja-JP" altLang="en-US" sz="1350" b="1" kern="1200" dirty="0" smtClean="0">
                          <a:solidFill>
                            <a:schemeClr val="tx1"/>
                          </a:solidFill>
                          <a:effectLst/>
                          <a:latin typeface="+mn-lt"/>
                          <a:ea typeface="+mn-ea"/>
                          <a:cs typeface="+mn-cs"/>
                        </a:rPr>
                        <a:t>明確に区分</a:t>
                      </a:r>
                      <a:r>
                        <a:rPr kumimoji="1" lang="ja-JP" altLang="ja-JP" sz="1350" b="1" kern="1200" dirty="0" smtClean="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771541">
                <a:tc vMerge="1">
                  <a:txBody>
                    <a:bodyPr/>
                    <a:lstStyle/>
                    <a:p>
                      <a:endParaRPr kumimoji="1" lang="ja-JP" altLang="en-US"/>
                    </a:p>
                  </a:txBody>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100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50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203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収容定員</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参加人数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５０人 </a:t>
                      </a: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（注）</a:t>
                      </a:r>
                      <a:endParaRPr kumimoji="1" lang="en-US" altLang="ja-JP"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95762476"/>
                  </a:ext>
                </a:extLst>
              </a:tr>
              <a:tr h="441606">
                <a:tc>
                  <a:txBody>
                    <a:bodyPr/>
                    <a:lstStyle/>
                    <a:p>
                      <a:pPr algn="ctr"/>
                      <a:r>
                        <a:rPr kumimoji="1" lang="ja-JP" altLang="en-US" sz="1400" b="1" dirty="0" smtClean="0">
                          <a:latin typeface="メイリオ" panose="020B0604030504040204" pitchFamily="50" charset="-128"/>
                          <a:ea typeface="メイリオ" panose="020B0604030504040204" pitchFamily="50" charset="-128"/>
                        </a:rPr>
                        <a:t>その他</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特記事項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rPr>
                        <a:t>開演前に、観客へ掛け声などを発しないように依頼する。</a:t>
                      </a:r>
                      <a:endPar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5092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5095567"/>
            <a:ext cx="180000" cy="180000"/>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90871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91188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73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674073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8002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36719964"/>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dirty="0" smtClean="0">
                          <a:solidFill>
                            <a:schemeClr val="tx1"/>
                          </a:solidFill>
                          <a:latin typeface="メイリオ" panose="020B0604030504040204" pitchFamily="50" charset="-128"/>
                          <a:ea typeface="メイリオ" panose="020B0604030504040204" pitchFamily="50" charset="-128"/>
                          <a:cs typeface="+mn-cs"/>
                        </a:rPr>
                        <a:t>■ </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適切なマスク</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（不織布マスクを推奨</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以下</a:t>
                      </a:r>
                      <a:r>
                        <a:rPr kumimoji="1" lang="ja-JP" altLang="en-US" sz="1600" b="1" kern="1200" dirty="0" err="1" smtClean="0">
                          <a:solidFill>
                            <a:schemeClr val="tx1"/>
                          </a:solidFill>
                          <a:latin typeface="メイリオ" panose="020B0604030504040204" pitchFamily="50" charset="-128"/>
                          <a:ea typeface="メイリオ" panose="020B0604030504040204" pitchFamily="50" charset="-128"/>
                          <a:cs typeface="+mn-cs"/>
                        </a:rPr>
                        <a:t>じ</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の正しい</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着用の周知・徹底</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20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イベント</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会場（客席、入退場口やトイレ等の共用部）におけるイベント参加者間の適切な距離の確保</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smtClean="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感染対策</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機械</a:t>
                      </a:r>
                      <a:r>
                        <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換気による常時換気又は窓開け換気</a:t>
                      </a:r>
                      <a:endParaRPr kumimoji="1" lang="en-US" altLang="ja-JP"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適切</a:t>
                      </a:r>
                      <a:r>
                        <a:rPr kumimoji="1" lang="ja-JP" altLang="en-US" sz="1600" b="1" dirty="0" smtClean="0">
                          <a:solidFill>
                            <a:schemeClr val="tx1"/>
                          </a:solidFill>
                          <a:latin typeface="メイリオ" panose="020B0604030504040204" pitchFamily="50" charset="-128"/>
                          <a:ea typeface="メイリオ" panose="020B0604030504040204" pitchFamily="50" charset="-128"/>
                        </a:rPr>
                        <a:t>なマスクの正しい着用の周知・徹底</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a:t>
                      </a:r>
                      <a:r>
                        <a:rPr kumimoji="1" lang="ja-JP" altLang="en-US" sz="1600" b="1" dirty="0" smtClean="0">
                          <a:solidFill>
                            <a:schemeClr val="tx1"/>
                          </a:solidFill>
                          <a:latin typeface="メイリオ" panose="020B0604030504040204" pitchFamily="50" charset="-128"/>
                          <a:ea typeface="メイリオ" panose="020B0604030504040204" pitchFamily="50" charset="-128"/>
                        </a:rPr>
                        <a:t>会場</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noProof="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参加者によるこまめな手洗・手指消毒の徹底や、主催者側によるイベント会場（客席、入退場口やトイレ等の共用部）の消毒の実施</a:t>
                      </a: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noProof="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会場（客席、入退場口やトイレ等の共用部）におけるイベント参加者間の適切な距離の確保</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57260846"/>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１．イベント参加者の感染対策</a:t>
                      </a:r>
                      <a:endParaRPr kumimoji="1" lang="en-US" altLang="ja-JP" sz="1600" b="1" kern="1200" dirty="0" smtClean="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④飲食時の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前項</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（１）感染経路に応じた感染対策と併せて、飲食時の感染対策（食事中以外のマスク着用、飲食に伴いマスクを外す際の会話自粛等）の徹底の周知</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t>⑤イベント前の感染対策</a:t>
                      </a:r>
                      <a:endParaRPr kumimoji="1" lang="ja-JP" altLang="en-US" sz="1600" b="1" dirty="0"/>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発熱</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イベント</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で感染者が発生した際の参加者への注意喚起</a:t>
                      </a:r>
                      <a:endPar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２．出演者やスタッフの感染対策</a:t>
                      </a:r>
                      <a:endParaRPr kumimoji="1" lang="en-US" altLang="ja-JP" sz="1600" b="1" kern="1200" dirty="0" smtClean="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⑦出演者や</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スタッフの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出演者</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やスタッフによる、練習時・本番等における前項（１）感染経路に応じた感染対策に加え、健康管理や必要に応じた検査等の実施</a:t>
                      </a:r>
                    </a:p>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舞台</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と客席との適切な距離の確保など、出演者やスタッフから参加者に感染させないための対策の実施</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3</a:t>
            </a: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71101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4359</TotalTime>
  <Words>993</Words>
  <Application>Microsoft Office PowerPoint</Application>
  <PresentationFormat>A4 210 x 297 mm</PresentationFormat>
  <Paragraphs>105</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SG12780のC20-1654</cp:lastModifiedBy>
  <cp:revision>626</cp:revision>
  <cp:lastPrinted>2022-11-02T07:37:03Z</cp:lastPrinted>
  <dcterms:created xsi:type="dcterms:W3CDTF">2021-06-21T06:44:25Z</dcterms:created>
  <dcterms:modified xsi:type="dcterms:W3CDTF">2022-11-02T07:42:13Z</dcterms:modified>
</cp:coreProperties>
</file>